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16" r:id="rId1"/>
  </p:sldMasterIdLst>
  <p:notesMasterIdLst>
    <p:notesMasterId r:id="rId20"/>
  </p:notesMasterIdLst>
  <p:handoutMasterIdLst>
    <p:handoutMasterId r:id="rId21"/>
  </p:handoutMasterIdLst>
  <p:sldIdLst>
    <p:sldId id="256" r:id="rId2"/>
    <p:sldId id="266" r:id="rId3"/>
    <p:sldId id="307" r:id="rId4"/>
    <p:sldId id="271" r:id="rId5"/>
    <p:sldId id="311" r:id="rId6"/>
    <p:sldId id="275" r:id="rId7"/>
    <p:sldId id="282" r:id="rId8"/>
    <p:sldId id="293" r:id="rId9"/>
    <p:sldId id="294" r:id="rId10"/>
    <p:sldId id="280" r:id="rId11"/>
    <p:sldId id="313" r:id="rId12"/>
    <p:sldId id="312" r:id="rId13"/>
    <p:sldId id="303" r:id="rId14"/>
    <p:sldId id="285" r:id="rId15"/>
    <p:sldId id="310" r:id="rId16"/>
    <p:sldId id="315" r:id="rId17"/>
    <p:sldId id="316" r:id="rId18"/>
    <p:sldId id="300" r:id="rId19"/>
  </p:sldIdLst>
  <p:sldSz cx="9144000" cy="5143500" type="screen16x9"/>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208" userDrawn="1">
          <p15:clr>
            <a:srgbClr val="A4A3A4"/>
          </p15:clr>
        </p15:guide>
        <p15:guide id="2" pos="292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447" autoAdjust="0"/>
  </p:normalViewPr>
  <p:slideViewPr>
    <p:cSldViewPr>
      <p:cViewPr varScale="1">
        <p:scale>
          <a:sx n="133" d="100"/>
          <a:sy n="133" d="100"/>
        </p:scale>
        <p:origin x="606" y="9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9" d="100"/>
          <a:sy n="89" d="100"/>
        </p:scale>
        <p:origin x="2160" y="78"/>
      </p:cViewPr>
      <p:guideLst>
        <p:guide orient="horz" pos="2208"/>
        <p:guide pos="29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9" tIns="46590" rIns="93179" bIns="46590" rtlCol="0"/>
          <a:lstStyle>
            <a:lvl1pPr algn="l">
              <a:defRPr sz="1200"/>
            </a:lvl1pPr>
          </a:lstStyle>
          <a:p>
            <a:endParaRPr lang="en-US" dirty="0"/>
          </a:p>
        </p:txBody>
      </p:sp>
      <p:sp>
        <p:nvSpPr>
          <p:cNvPr id="4" name="Footer Placeholder 3"/>
          <p:cNvSpPr>
            <a:spLocks noGrp="1"/>
          </p:cNvSpPr>
          <p:nvPr>
            <p:ph type="ftr" sz="quarter" idx="2"/>
          </p:nvPr>
        </p:nvSpPr>
        <p:spPr>
          <a:xfrm>
            <a:off x="0" y="6658664"/>
            <a:ext cx="4028440" cy="350520"/>
          </a:xfrm>
          <a:prstGeom prst="rect">
            <a:avLst/>
          </a:prstGeom>
        </p:spPr>
        <p:txBody>
          <a:bodyPr vert="horz" lIns="93179" tIns="46590" rIns="93179" bIns="4659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5810" y="6658664"/>
            <a:ext cx="4028440" cy="350520"/>
          </a:xfrm>
          <a:prstGeom prst="rect">
            <a:avLst/>
          </a:prstGeom>
        </p:spPr>
        <p:txBody>
          <a:bodyPr vert="horz" lIns="93179" tIns="46590" rIns="93179" bIns="46590" rtlCol="0" anchor="b"/>
          <a:lstStyle>
            <a:lvl1pPr algn="r">
              <a:defRPr sz="1200"/>
            </a:lvl1pPr>
          </a:lstStyle>
          <a:p>
            <a:fld id="{BAFDEA5A-710A-4962-B3C4-1A8498EDDCDD}" type="slidenum">
              <a:rPr lang="en-US" smtClean="0"/>
              <a:t>‹#›</a:t>
            </a:fld>
            <a:endParaRPr lang="en-US" dirty="0"/>
          </a:p>
        </p:txBody>
      </p:sp>
    </p:spTree>
    <p:extLst>
      <p:ext uri="{BB962C8B-B14F-4D97-AF65-F5344CB8AC3E}">
        <p14:creationId xmlns:p14="http://schemas.microsoft.com/office/powerpoint/2010/main" val="103141364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9" tIns="46590" rIns="93179" bIns="46590" rtlCol="0"/>
          <a:lstStyle>
            <a:lvl1pPr algn="l">
              <a:defRPr sz="1200"/>
            </a:lvl1pPr>
            <a:extLst/>
          </a:lstStyle>
          <a:p>
            <a:endParaRPr lang="en-US" dirty="0"/>
          </a:p>
        </p:txBody>
      </p:sp>
      <p:sp>
        <p:nvSpPr>
          <p:cNvPr id="3" name="Date Placeholder 2"/>
          <p:cNvSpPr>
            <a:spLocks noGrp="1"/>
          </p:cNvSpPr>
          <p:nvPr>
            <p:ph type="dt" idx="1"/>
          </p:nvPr>
        </p:nvSpPr>
        <p:spPr>
          <a:xfrm>
            <a:off x="5265810" y="0"/>
            <a:ext cx="4028440" cy="350520"/>
          </a:xfrm>
          <a:prstGeom prst="rect">
            <a:avLst/>
          </a:prstGeom>
        </p:spPr>
        <p:txBody>
          <a:bodyPr vert="horz" lIns="93179" tIns="46590" rIns="93179" bIns="46590" rtlCol="0"/>
          <a:lstStyle>
            <a:lvl1pPr algn="r">
              <a:defRPr sz="1200"/>
            </a:lvl1pPr>
            <a:extLst/>
          </a:lstStyle>
          <a:p>
            <a:fld id="{A8ADFD5B-A66C-449C-B6E8-FB716D07777D}" type="datetimeFigureOut">
              <a:rPr lang="en-US" smtClean="0"/>
              <a:pPr/>
              <a:t>6/1/2021</a:t>
            </a:fld>
            <a:endParaRPr lang="en-US" dirty="0"/>
          </a:p>
        </p:txBody>
      </p:sp>
      <p:sp>
        <p:nvSpPr>
          <p:cNvPr id="4" name="Slide Image Placeholder 3"/>
          <p:cNvSpPr>
            <a:spLocks noGrp="1" noRot="1" noChangeAspect="1"/>
          </p:cNvSpPr>
          <p:nvPr>
            <p:ph type="sldImg" idx="2"/>
          </p:nvPr>
        </p:nvSpPr>
        <p:spPr>
          <a:xfrm>
            <a:off x="2309813" y="525463"/>
            <a:ext cx="4676775" cy="2630487"/>
          </a:xfrm>
          <a:prstGeom prst="rect">
            <a:avLst/>
          </a:prstGeom>
          <a:noFill/>
          <a:ln w="12700">
            <a:solidFill>
              <a:prstClr val="black"/>
            </a:solidFill>
          </a:ln>
        </p:spPr>
        <p:txBody>
          <a:bodyPr vert="horz" lIns="93179" tIns="46590" rIns="93179" bIns="46590" rtlCol="0" anchor="ctr"/>
          <a:lstStyle/>
          <a:p>
            <a:endParaRPr lang="en-US" dirty="0"/>
          </a:p>
        </p:txBody>
      </p:sp>
      <p:sp>
        <p:nvSpPr>
          <p:cNvPr id="5" name="Notes Placeholder 4"/>
          <p:cNvSpPr>
            <a:spLocks noGrp="1"/>
          </p:cNvSpPr>
          <p:nvPr>
            <p:ph type="body" sz="quarter" idx="3"/>
          </p:nvPr>
        </p:nvSpPr>
        <p:spPr>
          <a:xfrm>
            <a:off x="929641" y="3329941"/>
            <a:ext cx="7437119" cy="3154680"/>
          </a:xfrm>
          <a:prstGeom prst="rect">
            <a:avLst/>
          </a:prstGeom>
        </p:spPr>
        <p:txBody>
          <a:bodyPr vert="horz" lIns="93179" tIns="46590" rIns="93179" bIns="465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0520"/>
          </a:xfrm>
          <a:prstGeom prst="rect">
            <a:avLst/>
          </a:prstGeom>
        </p:spPr>
        <p:txBody>
          <a:bodyPr vert="horz" lIns="93179" tIns="46590" rIns="93179" bIns="46590" rtlCol="0" anchor="b"/>
          <a:lstStyle>
            <a:lvl1pPr algn="l">
              <a:defRPr sz="1200"/>
            </a:lvl1pPr>
            <a:extLst/>
          </a:lstStyle>
          <a:p>
            <a:endParaRPr lang="en-US" dirty="0"/>
          </a:p>
        </p:txBody>
      </p:sp>
      <p:sp>
        <p:nvSpPr>
          <p:cNvPr id="7" name="Slide Number Placeholder 6"/>
          <p:cNvSpPr>
            <a:spLocks noGrp="1"/>
          </p:cNvSpPr>
          <p:nvPr>
            <p:ph type="sldNum" sz="quarter" idx="5"/>
          </p:nvPr>
        </p:nvSpPr>
        <p:spPr>
          <a:xfrm>
            <a:off x="5265810" y="6658664"/>
            <a:ext cx="4028440" cy="350520"/>
          </a:xfrm>
          <a:prstGeom prst="rect">
            <a:avLst/>
          </a:prstGeom>
        </p:spPr>
        <p:txBody>
          <a:bodyPr vert="horz" lIns="93179" tIns="46590" rIns="93179" bIns="46590" rtlCol="0" anchor="b"/>
          <a:lstStyle>
            <a:lvl1pPr algn="r">
              <a:defRPr sz="1200"/>
            </a:lvl1pPr>
            <a:extLst/>
          </a:lstStyle>
          <a:p>
            <a:fld id="{CA5D3BF3-D352-46FC-8343-31F56E6730EA}" type="slidenum">
              <a:rPr lang="en-US" smtClean="0"/>
              <a:pPr/>
              <a:t>‹#›</a:t>
            </a:fld>
            <a:endParaRPr lang="en-US" dirty="0"/>
          </a:p>
        </p:txBody>
      </p:sp>
    </p:spTree>
    <p:extLst>
      <p:ext uri="{BB962C8B-B14F-4D97-AF65-F5344CB8AC3E}">
        <p14:creationId xmlns:p14="http://schemas.microsoft.com/office/powerpoint/2010/main" val="2522487171"/>
      </p:ext>
    </p:extLst>
  </p:cSld>
  <p:clrMap bg1="lt1" tx1="dk1" bg2="lt2" tx2="dk2" accent1="accent1" accent2="accent2" accent3="accent3" accent4="accent4" accent5="accent5" accent6="accent6" hlink="hlink" folHlink="folHlink"/>
  <p:hf sldNum="0" hdr="0" ftr="0" dt="0"/>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940162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228600" indent="-228600">
              <a:buAutoNum type="arabicParenBoth"/>
            </a:pPr>
            <a:r>
              <a:rPr lang="en-US" sz="1200" b="0" i="0" u="none" strike="noStrike" kern="1200" dirty="0">
                <a:solidFill>
                  <a:schemeClr val="tx1"/>
                </a:solidFill>
                <a:effectLst/>
                <a:latin typeface="+mn-lt"/>
                <a:ea typeface="+mn-ea"/>
                <a:cs typeface="+mn-cs"/>
              </a:rPr>
              <a:t>The following shall be classified as crimes of violence:</a:t>
            </a:r>
          </a:p>
          <a:p>
            <a:pPr marL="0" indent="0">
              <a:buNone/>
            </a:pPr>
            <a:r>
              <a:rPr lang="en-US" sz="1200" b="0" i="0" u="none" strike="noStrike" kern="1200" dirty="0">
                <a:solidFill>
                  <a:schemeClr val="tx1"/>
                </a:solidFill>
                <a:effectLst/>
                <a:latin typeface="+mn-lt"/>
                <a:ea typeface="+mn-ea"/>
                <a:cs typeface="+mn-cs"/>
              </a:rPr>
              <a:t>(a) Driving under the influence as provided in Sections 63-11-30(5) and 63-11-30(12) (d);</a:t>
            </a:r>
          </a:p>
          <a:p>
            <a:r>
              <a:rPr lang="en-US" sz="1200" b="0" i="0" u="none" strike="noStrike" kern="1200" dirty="0">
                <a:solidFill>
                  <a:schemeClr val="tx1"/>
                </a:solidFill>
                <a:effectLst/>
                <a:latin typeface="+mn-lt"/>
                <a:ea typeface="+mn-ea"/>
                <a:cs typeface="+mn-cs"/>
              </a:rPr>
              <a:t>(b) Murder and attempted murder as provided in Sections 97-1-7(2), 97-3-19, 97-3-23 and 97-3-25;</a:t>
            </a:r>
          </a:p>
          <a:p>
            <a:r>
              <a:rPr lang="en-US" sz="1200" b="0" i="0" u="none" strike="noStrike" kern="1200" dirty="0">
                <a:solidFill>
                  <a:schemeClr val="tx1"/>
                </a:solidFill>
                <a:effectLst/>
                <a:latin typeface="+mn-lt"/>
                <a:ea typeface="+mn-ea"/>
                <a:cs typeface="+mn-cs"/>
              </a:rPr>
              <a:t>(c) Aggravated assault as provided in Sections 97-3-7(2) (a) and (b) and 97-3-7(4) (a);</a:t>
            </a:r>
          </a:p>
          <a:p>
            <a:r>
              <a:rPr lang="en-US" sz="1200" b="0" i="0" u="none" strike="noStrike" kern="1200" dirty="0">
                <a:solidFill>
                  <a:schemeClr val="tx1"/>
                </a:solidFill>
                <a:effectLst/>
                <a:latin typeface="+mn-lt"/>
                <a:ea typeface="+mn-ea"/>
                <a:cs typeface="+mn-cs"/>
              </a:rPr>
              <a:t>(d) Manslaughter as provided in Sections 97-3-27, 97-3-29, 97-3-31, 97-3-33, 97-3-35, 97-3-39, 97-3-41, 97-3-43, 97-3-45 and 97-3-47;</a:t>
            </a:r>
          </a:p>
          <a:p>
            <a:r>
              <a:rPr lang="en-US" sz="1200" b="0" i="0" u="none" strike="noStrike" kern="1200" dirty="0">
                <a:solidFill>
                  <a:schemeClr val="tx1"/>
                </a:solidFill>
                <a:effectLst/>
                <a:latin typeface="+mn-lt"/>
                <a:ea typeface="+mn-ea"/>
                <a:cs typeface="+mn-cs"/>
              </a:rPr>
              <a:t>(e) Killing of an unborn child as provided in Sections 97-3-37(2) (a) and 97-3-37(2) (b);</a:t>
            </a:r>
          </a:p>
          <a:p>
            <a:r>
              <a:rPr lang="en-US" sz="1200" b="0" i="0" u="none" strike="noStrike" kern="1200" dirty="0">
                <a:solidFill>
                  <a:schemeClr val="tx1"/>
                </a:solidFill>
                <a:effectLst/>
                <a:latin typeface="+mn-lt"/>
                <a:ea typeface="+mn-ea"/>
                <a:cs typeface="+mn-cs"/>
              </a:rPr>
              <a:t>(f) Kidnapping as provided in Section 97-3-53;</a:t>
            </a:r>
          </a:p>
          <a:p>
            <a:r>
              <a:rPr lang="en-US" sz="1200" b="0" i="0" u="none" strike="noStrike" kern="1200" dirty="0">
                <a:solidFill>
                  <a:schemeClr val="tx1"/>
                </a:solidFill>
                <a:effectLst/>
                <a:latin typeface="+mn-lt"/>
                <a:ea typeface="+mn-ea"/>
                <a:cs typeface="+mn-cs"/>
              </a:rPr>
              <a:t>(g) Human trafficking as provided in Section 97-3-54.1;</a:t>
            </a:r>
          </a:p>
          <a:p>
            <a:r>
              <a:rPr lang="en-US" sz="1200" b="0" i="0" u="none" strike="noStrike" kern="1200" dirty="0">
                <a:solidFill>
                  <a:schemeClr val="tx1"/>
                </a:solidFill>
                <a:effectLst/>
                <a:latin typeface="+mn-lt"/>
                <a:ea typeface="+mn-ea"/>
                <a:cs typeface="+mn-cs"/>
              </a:rPr>
              <a:t>(h) Poisoning as provided in Section 97-3-61;</a:t>
            </a:r>
          </a:p>
          <a:p>
            <a:r>
              <a:rPr lang="en-US" sz="1200" b="0" i="0" u="none" strike="noStrike" kern="1200" dirty="0">
                <a:solidFill>
                  <a:schemeClr val="tx1"/>
                </a:solidFill>
                <a:effectLst/>
                <a:latin typeface="+mn-lt"/>
                <a:ea typeface="+mn-ea"/>
                <a:cs typeface="+mn-cs"/>
              </a:rPr>
              <a:t>(</a:t>
            </a:r>
            <a:r>
              <a:rPr lang="en-US" sz="1200" b="0" i="0" u="none" strike="noStrike" kern="1200" dirty="0" err="1">
                <a:solidFill>
                  <a:schemeClr val="tx1"/>
                </a:solidFill>
                <a:effectLst/>
                <a:latin typeface="+mn-lt"/>
                <a:ea typeface="+mn-ea"/>
                <a:cs typeface="+mn-cs"/>
              </a:rPr>
              <a:t>i</a:t>
            </a:r>
            <a:r>
              <a:rPr lang="en-US" sz="1200" b="0" i="0" u="none" strike="noStrike" kern="1200" dirty="0">
                <a:solidFill>
                  <a:schemeClr val="tx1"/>
                </a:solidFill>
                <a:effectLst/>
                <a:latin typeface="+mn-lt"/>
                <a:ea typeface="+mn-ea"/>
                <a:cs typeface="+mn-cs"/>
              </a:rPr>
              <a:t>) Rape as provided in Sections 97-3-65 and 97-3-71;</a:t>
            </a:r>
          </a:p>
          <a:p>
            <a:r>
              <a:rPr lang="en-US" sz="1200" b="0" i="0" u="none" strike="noStrike" kern="1200" dirty="0">
                <a:solidFill>
                  <a:schemeClr val="tx1"/>
                </a:solidFill>
                <a:effectLst/>
                <a:latin typeface="+mn-lt"/>
                <a:ea typeface="+mn-ea"/>
                <a:cs typeface="+mn-cs"/>
              </a:rPr>
              <a:t>(j) Robbery as provided in Sections 97-3-73 and 97-3-79;</a:t>
            </a:r>
          </a:p>
          <a:p>
            <a:r>
              <a:rPr lang="en-US" sz="1200" b="0" i="0" u="none" strike="noStrike" kern="1200" dirty="0">
                <a:solidFill>
                  <a:schemeClr val="tx1"/>
                </a:solidFill>
                <a:effectLst/>
                <a:latin typeface="+mn-lt"/>
                <a:ea typeface="+mn-ea"/>
                <a:cs typeface="+mn-cs"/>
              </a:rPr>
              <a:t>(k) Sexual battery as provided in Section 97-3-95;</a:t>
            </a:r>
          </a:p>
          <a:p>
            <a:r>
              <a:rPr lang="en-US" sz="1200" b="0" i="0" u="none" strike="noStrike" kern="1200" dirty="0">
                <a:solidFill>
                  <a:schemeClr val="tx1"/>
                </a:solidFill>
                <a:effectLst/>
                <a:latin typeface="+mn-lt"/>
                <a:ea typeface="+mn-ea"/>
                <a:cs typeface="+mn-cs"/>
              </a:rPr>
              <a:t>(l) Drive-by shooting or bombing as provided in Section 97-3-109;</a:t>
            </a:r>
          </a:p>
          <a:p>
            <a:r>
              <a:rPr lang="en-US" sz="1200" b="0" i="0" u="none" strike="noStrike" kern="1200" dirty="0">
                <a:solidFill>
                  <a:schemeClr val="tx1"/>
                </a:solidFill>
                <a:effectLst/>
                <a:latin typeface="+mn-lt"/>
                <a:ea typeface="+mn-ea"/>
                <a:cs typeface="+mn-cs"/>
              </a:rPr>
              <a:t>(m) Carjacking as provided in Section 97-3-117;</a:t>
            </a:r>
          </a:p>
          <a:p>
            <a:r>
              <a:rPr lang="en-US" sz="1200" b="0" i="0" u="none" strike="noStrike" kern="1200" dirty="0">
                <a:solidFill>
                  <a:schemeClr val="tx1"/>
                </a:solidFill>
                <a:effectLst/>
                <a:latin typeface="+mn-lt"/>
                <a:ea typeface="+mn-ea"/>
                <a:cs typeface="+mn-cs"/>
              </a:rPr>
              <a:t>(n) Felonious neglect, abuse or battery of a child as provided in Section 97-5-39;</a:t>
            </a:r>
          </a:p>
          <a:p>
            <a:r>
              <a:rPr lang="en-US" sz="1200" b="0" i="0" u="none" strike="noStrike" kern="1200" dirty="0">
                <a:solidFill>
                  <a:schemeClr val="tx1"/>
                </a:solidFill>
                <a:effectLst/>
                <a:latin typeface="+mn-lt"/>
                <a:ea typeface="+mn-ea"/>
                <a:cs typeface="+mn-cs"/>
              </a:rPr>
              <a:t>(o) Burglary of a dwelling as provided in Sections 97-17-23 and 97-17-37;</a:t>
            </a:r>
          </a:p>
          <a:p>
            <a:r>
              <a:rPr lang="en-US" sz="1200" b="0" i="0" u="none" strike="noStrike" kern="1200" dirty="0">
                <a:solidFill>
                  <a:schemeClr val="tx1"/>
                </a:solidFill>
                <a:effectLst/>
                <a:latin typeface="+mn-lt"/>
                <a:ea typeface="+mn-ea"/>
                <a:cs typeface="+mn-cs"/>
              </a:rPr>
              <a:t>(p) Use of explosives or weapons of mass destruction as provided in Section 97-37-25;</a:t>
            </a:r>
          </a:p>
          <a:p>
            <a:r>
              <a:rPr lang="en-US" sz="1200" b="0" i="0" u="none" strike="noStrike" kern="1200" dirty="0">
                <a:solidFill>
                  <a:schemeClr val="tx1"/>
                </a:solidFill>
                <a:effectLst/>
                <a:latin typeface="+mn-lt"/>
                <a:ea typeface="+mn-ea"/>
                <a:cs typeface="+mn-cs"/>
              </a:rPr>
              <a:t>(q) Statutory rape as provided in Section 97-3-65(1), but this classification is rebuttable on hearing by a judge;</a:t>
            </a:r>
          </a:p>
          <a:p>
            <a:r>
              <a:rPr lang="en-US" sz="1200" b="0" i="0" u="none" strike="noStrike" kern="1200" dirty="0">
                <a:solidFill>
                  <a:schemeClr val="tx1"/>
                </a:solidFill>
                <a:effectLst/>
                <a:latin typeface="+mn-lt"/>
                <a:ea typeface="+mn-ea"/>
                <a:cs typeface="+mn-cs"/>
              </a:rPr>
              <a:t>(r) Exploitation of a child as provided in Section 97-5-33;</a:t>
            </a:r>
          </a:p>
          <a:p>
            <a:r>
              <a:rPr lang="en-US" sz="1200" b="0" i="0" u="none" strike="noStrike" kern="1200" dirty="0">
                <a:solidFill>
                  <a:schemeClr val="tx1"/>
                </a:solidFill>
                <a:effectLst/>
                <a:latin typeface="+mn-lt"/>
                <a:ea typeface="+mn-ea"/>
                <a:cs typeface="+mn-cs"/>
              </a:rPr>
              <a:t>(s) Gratification of lust as provided in Section 97-5-23; and</a:t>
            </a:r>
          </a:p>
          <a:p>
            <a:r>
              <a:rPr lang="en-US" sz="1200" b="0" i="0" u="none" strike="noStrike" kern="1200" dirty="0">
                <a:solidFill>
                  <a:schemeClr val="tx1"/>
                </a:solidFill>
                <a:effectLst/>
                <a:latin typeface="+mn-lt"/>
                <a:ea typeface="+mn-ea"/>
                <a:cs typeface="+mn-cs"/>
              </a:rPr>
              <a:t>(t) Shooting into a dwelling as provided in Section 97-37-29.</a:t>
            </a:r>
          </a:p>
          <a:p>
            <a:endParaRPr lang="en-US" dirty="0"/>
          </a:p>
        </p:txBody>
      </p:sp>
    </p:spTree>
    <p:extLst>
      <p:ext uri="{BB962C8B-B14F-4D97-AF65-F5344CB8AC3E}">
        <p14:creationId xmlns:p14="http://schemas.microsoft.com/office/powerpoint/2010/main" val="2799260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81446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21623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57476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47790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540802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41506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en-US"/>
          </a:p>
        </p:txBody>
      </p:sp>
    </p:spTree>
    <p:extLst>
      <p:ext uri="{BB962C8B-B14F-4D97-AF65-F5344CB8AC3E}">
        <p14:creationId xmlns:p14="http://schemas.microsoft.com/office/powerpoint/2010/main" val="3795828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71810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41529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19020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09602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80299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14157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228600" indent="-228600">
              <a:buAutoNum type="arabicParenBoth"/>
            </a:pPr>
            <a:r>
              <a:rPr lang="en-US" sz="1200" b="0" i="0" u="none" strike="noStrike" kern="1200" dirty="0">
                <a:solidFill>
                  <a:schemeClr val="tx1"/>
                </a:solidFill>
                <a:effectLst/>
                <a:latin typeface="+mn-lt"/>
                <a:ea typeface="+mn-ea"/>
                <a:cs typeface="+mn-cs"/>
              </a:rPr>
              <a:t>The following shall be classified as crimes of violence:</a:t>
            </a:r>
          </a:p>
          <a:p>
            <a:pPr marL="0" indent="0">
              <a:buNone/>
            </a:pPr>
            <a:r>
              <a:rPr lang="en-US" sz="1200" b="0" i="0" u="none" strike="noStrike" kern="1200" dirty="0">
                <a:solidFill>
                  <a:schemeClr val="tx1"/>
                </a:solidFill>
                <a:effectLst/>
                <a:latin typeface="+mn-lt"/>
                <a:ea typeface="+mn-ea"/>
                <a:cs typeface="+mn-cs"/>
              </a:rPr>
              <a:t>(a) Driving under the influence as provided in Sections 63-11-30(5) and 63-11-30(12) (d);</a:t>
            </a:r>
          </a:p>
          <a:p>
            <a:r>
              <a:rPr lang="en-US" sz="1200" b="0" i="0" u="none" strike="noStrike" kern="1200" dirty="0">
                <a:solidFill>
                  <a:schemeClr val="tx1"/>
                </a:solidFill>
                <a:effectLst/>
                <a:latin typeface="+mn-lt"/>
                <a:ea typeface="+mn-ea"/>
                <a:cs typeface="+mn-cs"/>
              </a:rPr>
              <a:t>(b) Murder and attempted murder as provided in Sections 97-1-7(2), 97-3-19, 97-3-23 and 97-3-25;</a:t>
            </a:r>
          </a:p>
          <a:p>
            <a:r>
              <a:rPr lang="en-US" sz="1200" b="0" i="0" u="none" strike="noStrike" kern="1200" dirty="0">
                <a:solidFill>
                  <a:schemeClr val="tx1"/>
                </a:solidFill>
                <a:effectLst/>
                <a:latin typeface="+mn-lt"/>
                <a:ea typeface="+mn-ea"/>
                <a:cs typeface="+mn-cs"/>
              </a:rPr>
              <a:t>(c) Aggravated assault as provided in Sections 97-3-7(2) (a) and (b) and 97-3-7(4) (a);</a:t>
            </a:r>
          </a:p>
          <a:p>
            <a:r>
              <a:rPr lang="en-US" sz="1200" b="0" i="0" u="none" strike="noStrike" kern="1200" dirty="0">
                <a:solidFill>
                  <a:schemeClr val="tx1"/>
                </a:solidFill>
                <a:effectLst/>
                <a:latin typeface="+mn-lt"/>
                <a:ea typeface="+mn-ea"/>
                <a:cs typeface="+mn-cs"/>
              </a:rPr>
              <a:t>(d) Manslaughter as provided in Sections 97-3-27, 97-3-29, 97-3-31, 97-3-33, 97-3-35, 97-3-39, 97-3-41, 97-3-43, 97-3-45 and 97-3-47;</a:t>
            </a:r>
          </a:p>
          <a:p>
            <a:r>
              <a:rPr lang="en-US" sz="1200" b="0" i="0" u="none" strike="noStrike" kern="1200" dirty="0">
                <a:solidFill>
                  <a:schemeClr val="tx1"/>
                </a:solidFill>
                <a:effectLst/>
                <a:latin typeface="+mn-lt"/>
                <a:ea typeface="+mn-ea"/>
                <a:cs typeface="+mn-cs"/>
              </a:rPr>
              <a:t>(e) Killing of an unborn child as provided in Sections 97-3-37(2) (a) and 97-3-37(2) (b);</a:t>
            </a:r>
          </a:p>
          <a:p>
            <a:r>
              <a:rPr lang="en-US" sz="1200" b="0" i="0" u="none" strike="noStrike" kern="1200" dirty="0">
                <a:solidFill>
                  <a:schemeClr val="tx1"/>
                </a:solidFill>
                <a:effectLst/>
                <a:latin typeface="+mn-lt"/>
                <a:ea typeface="+mn-ea"/>
                <a:cs typeface="+mn-cs"/>
              </a:rPr>
              <a:t>(f) Kidnapping as provided in Section 97-3-53;</a:t>
            </a:r>
          </a:p>
          <a:p>
            <a:r>
              <a:rPr lang="en-US" sz="1200" b="0" i="0" u="none" strike="noStrike" kern="1200" dirty="0">
                <a:solidFill>
                  <a:schemeClr val="tx1"/>
                </a:solidFill>
                <a:effectLst/>
                <a:latin typeface="+mn-lt"/>
                <a:ea typeface="+mn-ea"/>
                <a:cs typeface="+mn-cs"/>
              </a:rPr>
              <a:t>(g) Human trafficking as provided in Section 97-3-54.1;</a:t>
            </a:r>
          </a:p>
          <a:p>
            <a:r>
              <a:rPr lang="en-US" sz="1200" b="0" i="0" u="none" strike="noStrike" kern="1200" dirty="0">
                <a:solidFill>
                  <a:schemeClr val="tx1"/>
                </a:solidFill>
                <a:effectLst/>
                <a:latin typeface="+mn-lt"/>
                <a:ea typeface="+mn-ea"/>
                <a:cs typeface="+mn-cs"/>
              </a:rPr>
              <a:t>(h) Poisoning as provided in Section 97-3-61;</a:t>
            </a:r>
          </a:p>
          <a:p>
            <a:r>
              <a:rPr lang="en-US" sz="1200" b="0" i="0" u="none" strike="noStrike" kern="1200" dirty="0">
                <a:solidFill>
                  <a:schemeClr val="tx1"/>
                </a:solidFill>
                <a:effectLst/>
                <a:latin typeface="+mn-lt"/>
                <a:ea typeface="+mn-ea"/>
                <a:cs typeface="+mn-cs"/>
              </a:rPr>
              <a:t>(</a:t>
            </a:r>
            <a:r>
              <a:rPr lang="en-US" sz="1200" b="0" i="0" u="none" strike="noStrike" kern="1200" dirty="0" err="1">
                <a:solidFill>
                  <a:schemeClr val="tx1"/>
                </a:solidFill>
                <a:effectLst/>
                <a:latin typeface="+mn-lt"/>
                <a:ea typeface="+mn-ea"/>
                <a:cs typeface="+mn-cs"/>
              </a:rPr>
              <a:t>i</a:t>
            </a:r>
            <a:r>
              <a:rPr lang="en-US" sz="1200" b="0" i="0" u="none" strike="noStrike" kern="1200" dirty="0">
                <a:solidFill>
                  <a:schemeClr val="tx1"/>
                </a:solidFill>
                <a:effectLst/>
                <a:latin typeface="+mn-lt"/>
                <a:ea typeface="+mn-ea"/>
                <a:cs typeface="+mn-cs"/>
              </a:rPr>
              <a:t>) Rape as provided in Sections 97-3-65 and 97-3-71;</a:t>
            </a:r>
          </a:p>
          <a:p>
            <a:r>
              <a:rPr lang="en-US" sz="1200" b="0" i="0" u="none" strike="noStrike" kern="1200" dirty="0">
                <a:solidFill>
                  <a:schemeClr val="tx1"/>
                </a:solidFill>
                <a:effectLst/>
                <a:latin typeface="+mn-lt"/>
                <a:ea typeface="+mn-ea"/>
                <a:cs typeface="+mn-cs"/>
              </a:rPr>
              <a:t>(j) Robbery as provided in Sections 97-3-73 and 97-3-79;</a:t>
            </a:r>
          </a:p>
          <a:p>
            <a:r>
              <a:rPr lang="en-US" sz="1200" b="0" i="0" u="none" strike="noStrike" kern="1200" dirty="0">
                <a:solidFill>
                  <a:schemeClr val="tx1"/>
                </a:solidFill>
                <a:effectLst/>
                <a:latin typeface="+mn-lt"/>
                <a:ea typeface="+mn-ea"/>
                <a:cs typeface="+mn-cs"/>
              </a:rPr>
              <a:t>(k) Sexual battery as provided in Section 97-3-95;</a:t>
            </a:r>
          </a:p>
          <a:p>
            <a:r>
              <a:rPr lang="en-US" sz="1200" b="0" i="0" u="none" strike="noStrike" kern="1200" dirty="0">
                <a:solidFill>
                  <a:schemeClr val="tx1"/>
                </a:solidFill>
                <a:effectLst/>
                <a:latin typeface="+mn-lt"/>
                <a:ea typeface="+mn-ea"/>
                <a:cs typeface="+mn-cs"/>
              </a:rPr>
              <a:t>(l) Drive-by shooting or bombing as provided in Section 97-3-109;</a:t>
            </a:r>
          </a:p>
          <a:p>
            <a:r>
              <a:rPr lang="en-US" sz="1200" b="0" i="0" u="none" strike="noStrike" kern="1200" dirty="0">
                <a:solidFill>
                  <a:schemeClr val="tx1"/>
                </a:solidFill>
                <a:effectLst/>
                <a:latin typeface="+mn-lt"/>
                <a:ea typeface="+mn-ea"/>
                <a:cs typeface="+mn-cs"/>
              </a:rPr>
              <a:t>(m) Carjacking as provided in Section 97-3-117;</a:t>
            </a:r>
          </a:p>
          <a:p>
            <a:r>
              <a:rPr lang="en-US" sz="1200" b="0" i="0" u="none" strike="noStrike" kern="1200" dirty="0">
                <a:solidFill>
                  <a:schemeClr val="tx1"/>
                </a:solidFill>
                <a:effectLst/>
                <a:latin typeface="+mn-lt"/>
                <a:ea typeface="+mn-ea"/>
                <a:cs typeface="+mn-cs"/>
              </a:rPr>
              <a:t>(n) Felonious neglect, abuse or battery of a child as provided in Section 97-5-39;</a:t>
            </a:r>
          </a:p>
          <a:p>
            <a:r>
              <a:rPr lang="en-US" sz="1200" b="0" i="0" u="none" strike="noStrike" kern="1200" dirty="0">
                <a:solidFill>
                  <a:schemeClr val="tx1"/>
                </a:solidFill>
                <a:effectLst/>
                <a:latin typeface="+mn-lt"/>
                <a:ea typeface="+mn-ea"/>
                <a:cs typeface="+mn-cs"/>
              </a:rPr>
              <a:t>(o) Burglary of a dwelling as provided in Sections 97-17-23 and 97-17-37;</a:t>
            </a:r>
          </a:p>
          <a:p>
            <a:r>
              <a:rPr lang="en-US" sz="1200" b="0" i="0" u="none" strike="noStrike" kern="1200" dirty="0">
                <a:solidFill>
                  <a:schemeClr val="tx1"/>
                </a:solidFill>
                <a:effectLst/>
                <a:latin typeface="+mn-lt"/>
                <a:ea typeface="+mn-ea"/>
                <a:cs typeface="+mn-cs"/>
              </a:rPr>
              <a:t>(p) Use of explosives or weapons of mass destruction as provided in Section 97-37-25;</a:t>
            </a:r>
          </a:p>
          <a:p>
            <a:r>
              <a:rPr lang="en-US" sz="1200" b="0" i="0" u="none" strike="noStrike" kern="1200" dirty="0">
                <a:solidFill>
                  <a:schemeClr val="tx1"/>
                </a:solidFill>
                <a:effectLst/>
                <a:latin typeface="+mn-lt"/>
                <a:ea typeface="+mn-ea"/>
                <a:cs typeface="+mn-cs"/>
              </a:rPr>
              <a:t>(q) Statutory rape as provided in Section 97-3-65(1), but this classification is rebuttable on hearing by a judge;</a:t>
            </a:r>
          </a:p>
          <a:p>
            <a:r>
              <a:rPr lang="en-US" sz="1200" b="0" i="0" u="none" strike="noStrike" kern="1200" dirty="0">
                <a:solidFill>
                  <a:schemeClr val="tx1"/>
                </a:solidFill>
                <a:effectLst/>
                <a:latin typeface="+mn-lt"/>
                <a:ea typeface="+mn-ea"/>
                <a:cs typeface="+mn-cs"/>
              </a:rPr>
              <a:t>(r) Exploitation of a child as provided in Section 97-5-33;</a:t>
            </a:r>
          </a:p>
          <a:p>
            <a:r>
              <a:rPr lang="en-US" sz="1200" b="0" i="0" u="none" strike="noStrike" kern="1200" dirty="0">
                <a:solidFill>
                  <a:schemeClr val="tx1"/>
                </a:solidFill>
                <a:effectLst/>
                <a:latin typeface="+mn-lt"/>
                <a:ea typeface="+mn-ea"/>
                <a:cs typeface="+mn-cs"/>
              </a:rPr>
              <a:t>(s) Gratification of lust as provided in Section 97-5-23; and</a:t>
            </a:r>
          </a:p>
          <a:p>
            <a:r>
              <a:rPr lang="en-US" sz="1200" b="0" i="0" u="none" strike="noStrike" kern="1200" dirty="0">
                <a:solidFill>
                  <a:schemeClr val="tx1"/>
                </a:solidFill>
                <a:effectLst/>
                <a:latin typeface="+mn-lt"/>
                <a:ea typeface="+mn-ea"/>
                <a:cs typeface="+mn-cs"/>
              </a:rPr>
              <a:t>(t) Shooting into a dwelling as provided in Section 97-37-29.</a:t>
            </a:r>
          </a:p>
          <a:p>
            <a:endParaRPr lang="en-US" dirty="0"/>
          </a:p>
        </p:txBody>
      </p:sp>
    </p:spTree>
    <p:extLst>
      <p:ext uri="{BB962C8B-B14F-4D97-AF65-F5344CB8AC3E}">
        <p14:creationId xmlns:p14="http://schemas.microsoft.com/office/powerpoint/2010/main" val="1294169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2" name="Freeform 6" title="Page Number Shape"/>
          <p:cNvSpPr/>
          <p:nvPr/>
        </p:nvSpPr>
        <p:spPr bwMode="auto">
          <a:xfrm>
            <a:off x="8838008" y="891903"/>
            <a:ext cx="305991" cy="614363"/>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857470"/>
            <a:ext cx="5275772" cy="3201724"/>
          </a:xfrm>
        </p:spPr>
        <p:txBody>
          <a:bodyPr anchor="t">
            <a:normAutofit/>
          </a:bodyPr>
          <a:lstStyle>
            <a:lvl1pPr algn="l">
              <a:lnSpc>
                <a:spcPct val="85000"/>
              </a:lnSpc>
              <a:defRPr sz="5775"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816685" y="4153444"/>
            <a:ext cx="5275772" cy="529766"/>
          </a:xfrm>
        </p:spPr>
        <p:txBody>
          <a:bodyPr>
            <a:normAutofit/>
          </a:bodyPr>
          <a:lstStyle>
            <a:lvl1pPr marL="0" indent="0" algn="l">
              <a:lnSpc>
                <a:spcPct val="114000"/>
              </a:lnSpc>
              <a:spcBef>
                <a:spcPts val="0"/>
              </a:spcBef>
              <a:buNone/>
              <a:defRPr sz="1500" b="0" i="1"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816685" y="4735830"/>
            <a:ext cx="1197467" cy="273844"/>
          </a:xfrm>
        </p:spPr>
        <p:txBody>
          <a:bodyPr/>
          <a:lstStyle>
            <a:lvl1pPr algn="l">
              <a:defRPr sz="900">
                <a:solidFill>
                  <a:schemeClr val="tx2"/>
                </a:solidFill>
              </a:defRPr>
            </a:lvl1pPr>
          </a:lstStyle>
          <a:p>
            <a:pPr algn="ctr"/>
            <a:fld id="{17CC428A-7425-4DA3-A5CC-ACABCABC503C}" type="datetime1">
              <a:rPr lang="en-US" smtClean="0">
                <a:solidFill>
                  <a:srgbClr val="FFFFFF"/>
                </a:solidFill>
              </a:rPr>
              <a:t>6/1/2021</a:t>
            </a:fld>
            <a:endParaRPr lang="en-US" sz="2000" dirty="0">
              <a:solidFill>
                <a:srgbClr val="FFFFFF"/>
              </a:solidFill>
            </a:endParaRPr>
          </a:p>
        </p:txBody>
      </p:sp>
      <p:sp>
        <p:nvSpPr>
          <p:cNvPr id="5" name="Footer Placeholder 4"/>
          <p:cNvSpPr>
            <a:spLocks noGrp="1"/>
          </p:cNvSpPr>
          <p:nvPr>
            <p:ph type="ftr" sz="quarter" idx="11"/>
          </p:nvPr>
        </p:nvSpPr>
        <p:spPr>
          <a:xfrm>
            <a:off x="2250444" y="4735830"/>
            <a:ext cx="3842012" cy="273844"/>
          </a:xfrm>
        </p:spPr>
        <p:txBody>
          <a:bodyPr/>
          <a:lstStyle>
            <a:lvl1pPr algn="l">
              <a:defRPr b="0">
                <a:solidFill>
                  <a:schemeClr val="tx2"/>
                </a:solidFill>
              </a:defRPr>
            </a:lvl1pPr>
          </a:lstStyle>
          <a:p>
            <a:pPr algn="r"/>
            <a:endParaRPr lang="en-US" dirty="0">
              <a:solidFill>
                <a:schemeClr val="tx2"/>
              </a:solidFill>
            </a:endParaRPr>
          </a:p>
        </p:txBody>
      </p:sp>
      <p:sp>
        <p:nvSpPr>
          <p:cNvPr id="6" name="Slide Number Placeholder 5"/>
          <p:cNvSpPr>
            <a:spLocks noGrp="1"/>
          </p:cNvSpPr>
          <p:nvPr>
            <p:ph type="sldNum" sz="quarter" idx="12"/>
          </p:nvPr>
        </p:nvSpPr>
        <p:spPr>
          <a:xfrm>
            <a:off x="8838008" y="1062162"/>
            <a:ext cx="305991" cy="273844"/>
          </a:xfrm>
        </p:spPr>
        <p:txBody>
          <a:bodyPr/>
          <a:lstStyle>
            <a:lvl1pPr algn="r">
              <a:defRPr>
                <a:solidFill>
                  <a:schemeClr val="accent1"/>
                </a:solidFill>
              </a:defRPr>
            </a:lvl1pPr>
          </a:lstStyle>
          <a:p>
            <a:fld id="{8F82E0A0-C266-4798-8C8F-B9F91E9DA37E}" type="slidenum">
              <a:rPr lang="en-US" smtClean="0">
                <a:solidFill>
                  <a:schemeClr val="tx2"/>
                </a:solidFill>
              </a:rPr>
              <a:pPr/>
              <a:t>‹#›</a:t>
            </a:fld>
            <a:endParaRPr lang="en-US" dirty="0">
              <a:solidFill>
                <a:schemeClr val="tx2"/>
              </a:solidFill>
            </a:endParaRPr>
          </a:p>
        </p:txBody>
      </p:sp>
      <p:cxnSp>
        <p:nvCxnSpPr>
          <p:cNvPr id="9" name="Straight Connector 8" title="Verticle Rule Line"/>
          <p:cNvCxnSpPr/>
          <p:nvPr/>
        </p:nvCxnSpPr>
        <p:spPr>
          <a:xfrm>
            <a:off x="580391" y="942975"/>
            <a:ext cx="0" cy="4200525"/>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8674178"/>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3886200" y="480060"/>
            <a:ext cx="4686299" cy="4188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99D70A-769F-4F91-8F85-6C645193C4CA}" type="datetime1">
              <a:rPr lang="en-US" smtClean="0"/>
              <a:t>6/1/2021</a:t>
            </a:fld>
            <a:endParaRPr lang="en-US" sz="1400" dirty="0">
              <a:solidFill>
                <a:schemeClr val="tx2"/>
              </a:solidFill>
            </a:endParaRPr>
          </a:p>
        </p:txBody>
      </p:sp>
      <p:sp>
        <p:nvSpPr>
          <p:cNvPr id="5" name="Footer Placeholder 4"/>
          <p:cNvSpPr>
            <a:spLocks noGrp="1"/>
          </p:cNvSpPr>
          <p:nvPr>
            <p:ph type="ftr" sz="quarter" idx="11"/>
          </p:nvPr>
        </p:nvSpPr>
        <p:spPr/>
        <p:txBody>
          <a:bodyPr/>
          <a:lstStyle/>
          <a:p>
            <a:pPr algn="r"/>
            <a:endParaRPr lang="en-US" sz="1400" dirty="0">
              <a:solidFill>
                <a:schemeClr val="tx2"/>
              </a:solidFill>
            </a:endParaRPr>
          </a:p>
        </p:txBody>
      </p:sp>
      <p:sp>
        <p:nvSpPr>
          <p:cNvPr id="6" name="Slide Number Placeholder 5"/>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extLst>
      <p:ext uri="{BB962C8B-B14F-4D97-AF65-F5344CB8AC3E}">
        <p14:creationId xmlns:p14="http://schemas.microsoft.com/office/powerpoint/2010/main" val="33151975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8838008" y="4035435"/>
            <a:ext cx="305991" cy="614363"/>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Vertical Title 1"/>
          <p:cNvSpPr>
            <a:spLocks noGrp="1"/>
          </p:cNvSpPr>
          <p:nvPr>
            <p:ph type="title" orient="vert"/>
          </p:nvPr>
        </p:nvSpPr>
        <p:spPr>
          <a:xfrm>
            <a:off x="5993074" y="482198"/>
            <a:ext cx="1835003" cy="3508580"/>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482199"/>
            <a:ext cx="5303009" cy="35085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02140" y="4445349"/>
            <a:ext cx="2861142" cy="273844"/>
          </a:xfrm>
        </p:spPr>
        <p:txBody>
          <a:bodyPr/>
          <a:lstStyle/>
          <a:p>
            <a:fld id="{D899D70A-769F-4F91-8F85-6C645193C4CA}" type="datetime1">
              <a:rPr lang="en-US" smtClean="0"/>
              <a:t>6/1/2021</a:t>
            </a:fld>
            <a:endParaRPr lang="en-US" sz="1400" dirty="0">
              <a:solidFill>
                <a:schemeClr val="tx2"/>
              </a:solidFill>
            </a:endParaRPr>
          </a:p>
        </p:txBody>
      </p:sp>
      <p:sp>
        <p:nvSpPr>
          <p:cNvPr id="5" name="Footer Placeholder 4"/>
          <p:cNvSpPr>
            <a:spLocks noGrp="1"/>
          </p:cNvSpPr>
          <p:nvPr>
            <p:ph type="ftr" sz="quarter" idx="11"/>
          </p:nvPr>
        </p:nvSpPr>
        <p:spPr>
          <a:xfrm>
            <a:off x="4902140" y="4736962"/>
            <a:ext cx="2861142" cy="273844"/>
          </a:xfrm>
        </p:spPr>
        <p:txBody>
          <a:bodyPr/>
          <a:lstStyle/>
          <a:p>
            <a:pPr algn="r"/>
            <a:endParaRPr lang="en-US" sz="1400" dirty="0">
              <a:solidFill>
                <a:schemeClr val="tx2"/>
              </a:solidFill>
            </a:endParaRPr>
          </a:p>
        </p:txBody>
      </p:sp>
      <p:sp>
        <p:nvSpPr>
          <p:cNvPr id="6" name="Slide Number Placeholder 5"/>
          <p:cNvSpPr>
            <a:spLocks noGrp="1"/>
          </p:cNvSpPr>
          <p:nvPr>
            <p:ph type="sldNum" sz="quarter" idx="12"/>
          </p:nvPr>
        </p:nvSpPr>
        <p:spPr>
          <a:xfrm>
            <a:off x="8838008" y="4205694"/>
            <a:ext cx="305991" cy="273844"/>
          </a:xfrm>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cxnSp>
        <p:nvCxnSpPr>
          <p:cNvPr id="13" name="Straight Connector 12" title="Horizontal Rule Line"/>
          <p:cNvCxnSpPr/>
          <p:nvPr/>
        </p:nvCxnSpPr>
        <p:spPr>
          <a:xfrm>
            <a:off x="1" y="4649798"/>
            <a:ext cx="7695008"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8508211"/>
      </p:ext>
    </p:extLst>
  </p:cSld>
  <p:clrMapOvr>
    <a:masterClrMapping/>
  </p:clrMapOvr>
  <p:hf sldNum="0" hdr="0" ftr="0" dt="0"/>
  <p:extLst mod="1">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99D70A-769F-4F91-8F85-6C645193C4CA}" type="datetime1">
              <a:rPr lang="en-US" smtClean="0"/>
              <a:t>6/1/2021</a:t>
            </a:fld>
            <a:endParaRPr lang="en-US" sz="1400" dirty="0">
              <a:solidFill>
                <a:schemeClr val="tx2"/>
              </a:solidFill>
            </a:endParaRPr>
          </a:p>
        </p:txBody>
      </p:sp>
      <p:sp>
        <p:nvSpPr>
          <p:cNvPr id="5" name="Footer Placeholder 4"/>
          <p:cNvSpPr>
            <a:spLocks noGrp="1"/>
          </p:cNvSpPr>
          <p:nvPr>
            <p:ph type="ftr" sz="quarter" idx="11"/>
          </p:nvPr>
        </p:nvSpPr>
        <p:spPr/>
        <p:txBody>
          <a:bodyPr/>
          <a:lstStyle/>
          <a:p>
            <a:pPr algn="r"/>
            <a:endParaRPr lang="en-US" sz="1400" dirty="0">
              <a:solidFill>
                <a:schemeClr val="tx2"/>
              </a:solidFill>
            </a:endParaRPr>
          </a:p>
        </p:txBody>
      </p:sp>
      <p:sp>
        <p:nvSpPr>
          <p:cNvPr id="6" name="Slide Number Placeholder 5"/>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extLst>
      <p:ext uri="{BB962C8B-B14F-4D97-AF65-F5344CB8AC3E}">
        <p14:creationId xmlns:p14="http://schemas.microsoft.com/office/powerpoint/2010/main" val="394993042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title="Page Number Shape"/>
          <p:cNvSpPr/>
          <p:nvPr/>
        </p:nvSpPr>
        <p:spPr bwMode="auto">
          <a:xfrm>
            <a:off x="8838008" y="1045311"/>
            <a:ext cx="305991" cy="614363"/>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Title 1"/>
          <p:cNvSpPr>
            <a:spLocks noGrp="1"/>
          </p:cNvSpPr>
          <p:nvPr>
            <p:ph type="title"/>
          </p:nvPr>
        </p:nvSpPr>
        <p:spPr>
          <a:xfrm>
            <a:off x="1460755" y="1928792"/>
            <a:ext cx="6222491" cy="2464615"/>
          </a:xfrm>
        </p:spPr>
        <p:txBody>
          <a:bodyPr anchor="t">
            <a:normAutofit/>
          </a:bodyPr>
          <a:lstStyle>
            <a:lvl1pPr>
              <a:lnSpc>
                <a:spcPct val="85000"/>
              </a:lnSpc>
              <a:defRPr sz="5775" cap="all"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460755" y="1045311"/>
            <a:ext cx="6301072" cy="614363"/>
          </a:xfrm>
        </p:spPr>
        <p:txBody>
          <a:bodyPr anchor="ctr">
            <a:normAutofit/>
          </a:bodyPr>
          <a:lstStyle>
            <a:lvl1pPr marL="0" indent="0" algn="r">
              <a:lnSpc>
                <a:spcPct val="113000"/>
              </a:lnSpc>
              <a:spcBef>
                <a:spcPts val="0"/>
              </a:spcBef>
              <a:buNone/>
              <a:defRPr sz="1500" b="0" i="1"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557216" y="4735830"/>
            <a:ext cx="1197467" cy="273844"/>
          </a:xfrm>
        </p:spPr>
        <p:txBody>
          <a:bodyPr/>
          <a:lstStyle>
            <a:lvl1pPr>
              <a:defRPr sz="900">
                <a:solidFill>
                  <a:schemeClr val="accent1"/>
                </a:solidFill>
              </a:defRPr>
            </a:lvl1pPr>
          </a:lstStyle>
          <a:p>
            <a:fld id="{8A56D301-6A98-464D-A260-3B46333CB813}" type="datetime1">
              <a:rPr lang="en-US" smtClean="0"/>
              <a:t>6/1/2021</a:t>
            </a:fld>
            <a:endParaRPr lang="en-US" dirty="0"/>
          </a:p>
        </p:txBody>
      </p:sp>
      <p:sp>
        <p:nvSpPr>
          <p:cNvPr id="5" name="Footer Placeholder 4"/>
          <p:cNvSpPr>
            <a:spLocks noGrp="1"/>
          </p:cNvSpPr>
          <p:nvPr>
            <p:ph type="ftr" sz="quarter" idx="11"/>
          </p:nvPr>
        </p:nvSpPr>
        <p:spPr>
          <a:xfrm>
            <a:off x="1460755" y="4735830"/>
            <a:ext cx="4860170" cy="273844"/>
          </a:xfrm>
        </p:spPr>
        <p:txBody>
          <a:bodyPr/>
          <a:lstStyle>
            <a:lvl1pPr>
              <a:defRPr b="0">
                <a:solidFill>
                  <a:schemeClr val="accent1"/>
                </a:solidFill>
              </a:defRPr>
            </a:lvl1pPr>
          </a:lstStyle>
          <a:p>
            <a:endParaRPr lang="en-US" dirty="0"/>
          </a:p>
        </p:txBody>
      </p:sp>
      <p:sp>
        <p:nvSpPr>
          <p:cNvPr id="6" name="Slide Number Placeholder 5"/>
          <p:cNvSpPr>
            <a:spLocks noGrp="1"/>
          </p:cNvSpPr>
          <p:nvPr>
            <p:ph type="sldNum" sz="quarter" idx="12"/>
          </p:nvPr>
        </p:nvSpPr>
        <p:spPr>
          <a:xfrm>
            <a:off x="8838008" y="1215570"/>
            <a:ext cx="305991" cy="273844"/>
          </a:xfrm>
        </p:spPr>
        <p:txBody>
          <a:bodyPr/>
          <a:lstStyle>
            <a:lvl1pPr>
              <a:defRPr>
                <a:solidFill>
                  <a:schemeClr val="bg2"/>
                </a:solidFill>
              </a:defRPr>
            </a:lvl1pPr>
          </a:lstStyle>
          <a:p>
            <a:pPr algn="ctr"/>
            <a:fld id="{8F82E0A0-C266-4798-8C8F-B9F91E9DA37E}" type="slidenum">
              <a:rPr lang="en-US" sz="2400" b="1" smtClean="0">
                <a:solidFill>
                  <a:srgbClr val="FFFFFF"/>
                </a:solidFill>
              </a:rPr>
              <a:pPr algn="ctr"/>
              <a:t>‹#›</a:t>
            </a:fld>
            <a:endParaRPr lang="en-US" sz="2400" dirty="0">
              <a:solidFill>
                <a:srgbClr val="FFFFFF"/>
              </a:solidFill>
            </a:endParaRPr>
          </a:p>
        </p:txBody>
      </p:sp>
      <p:cxnSp>
        <p:nvCxnSpPr>
          <p:cNvPr id="10" name="Straight Connector 9" title="Horizontal Rule Line"/>
          <p:cNvCxnSpPr/>
          <p:nvPr/>
        </p:nvCxnSpPr>
        <p:spPr>
          <a:xfrm flipH="1">
            <a:off x="1" y="4633625"/>
            <a:ext cx="7683245"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5991930"/>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86200" y="405471"/>
            <a:ext cx="4686300" cy="18667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86200" y="2784350"/>
            <a:ext cx="4686300" cy="18616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99D70A-769F-4F91-8F85-6C645193C4CA}" type="datetime1">
              <a:rPr lang="en-US" smtClean="0"/>
              <a:t>6/1/2021</a:t>
            </a:fld>
            <a:endParaRPr lang="en-US" sz="1400" dirty="0">
              <a:solidFill>
                <a:schemeClr val="tx2"/>
              </a:solidFill>
            </a:endParaRPr>
          </a:p>
        </p:txBody>
      </p:sp>
      <p:sp>
        <p:nvSpPr>
          <p:cNvPr id="6" name="Footer Placeholder 5"/>
          <p:cNvSpPr>
            <a:spLocks noGrp="1"/>
          </p:cNvSpPr>
          <p:nvPr>
            <p:ph type="ftr" sz="quarter" idx="11"/>
          </p:nvPr>
        </p:nvSpPr>
        <p:spPr/>
        <p:txBody>
          <a:bodyPr/>
          <a:lstStyle/>
          <a:p>
            <a:pPr algn="r"/>
            <a:endParaRPr lang="en-US" sz="1400" dirty="0">
              <a:solidFill>
                <a:schemeClr val="tx2"/>
              </a:solidFill>
            </a:endParaRPr>
          </a:p>
        </p:txBody>
      </p:sp>
      <p:sp>
        <p:nvSpPr>
          <p:cNvPr id="7" name="Slide Number Placeholder 6"/>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extLst>
      <p:ext uri="{BB962C8B-B14F-4D97-AF65-F5344CB8AC3E}">
        <p14:creationId xmlns:p14="http://schemas.microsoft.com/office/powerpoint/2010/main" val="884295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418338"/>
            <a:ext cx="2873502" cy="3717036"/>
          </a:xfrm>
        </p:spPr>
        <p:txBody>
          <a:bodyPr/>
          <a:lstStyle/>
          <a:p>
            <a:r>
              <a:rPr lang="en-US"/>
              <a:t>Click to edit Master title style</a:t>
            </a:r>
            <a:endParaRPr lang="en-US" dirty="0"/>
          </a:p>
        </p:txBody>
      </p:sp>
      <p:sp>
        <p:nvSpPr>
          <p:cNvPr id="3" name="Text Placeholder 2"/>
          <p:cNvSpPr>
            <a:spLocks noGrp="1"/>
          </p:cNvSpPr>
          <p:nvPr>
            <p:ph type="body" idx="1"/>
          </p:nvPr>
        </p:nvSpPr>
        <p:spPr>
          <a:xfrm>
            <a:off x="3886200" y="418549"/>
            <a:ext cx="4684014" cy="685800"/>
          </a:xfrm>
        </p:spPr>
        <p:txBody>
          <a:bodyPr anchor="b">
            <a:normAutofit/>
          </a:bodyPr>
          <a:lstStyle>
            <a:lvl1pPr marL="0" indent="0">
              <a:lnSpc>
                <a:spcPct val="113000"/>
              </a:lnSpc>
              <a:spcBef>
                <a:spcPts val="0"/>
              </a:spcBef>
              <a:buNone/>
              <a:defRPr sz="1800" b="0" i="1" baseline="0">
                <a:solidFill>
                  <a:schemeClr val="tx1">
                    <a:lumMod val="85000"/>
                    <a:lumOff val="1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3886200" y="1145003"/>
            <a:ext cx="4684014" cy="131673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86200" y="2775620"/>
            <a:ext cx="4686300" cy="685800"/>
          </a:xfrm>
        </p:spPr>
        <p:txBody>
          <a:bodyPr anchor="b">
            <a:normAutofit/>
          </a:bodyPr>
          <a:lstStyle>
            <a:lvl1pPr marL="0" indent="0">
              <a:buNone/>
              <a:defRPr sz="1800" b="0" i="1" baseline="0">
                <a:solidFill>
                  <a:schemeClr val="tx1">
                    <a:lumMod val="85000"/>
                    <a:lumOff val="1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886200" y="3502074"/>
            <a:ext cx="4684014" cy="131673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99D70A-769F-4F91-8F85-6C645193C4CA}" type="datetime1">
              <a:rPr lang="en-US" smtClean="0"/>
              <a:t>6/1/2021</a:t>
            </a:fld>
            <a:endParaRPr lang="en-US" sz="1400" dirty="0">
              <a:solidFill>
                <a:schemeClr val="tx2"/>
              </a:solidFill>
            </a:endParaRPr>
          </a:p>
        </p:txBody>
      </p:sp>
      <p:sp>
        <p:nvSpPr>
          <p:cNvPr id="8" name="Footer Placeholder 7"/>
          <p:cNvSpPr>
            <a:spLocks noGrp="1"/>
          </p:cNvSpPr>
          <p:nvPr>
            <p:ph type="ftr" sz="quarter" idx="11"/>
          </p:nvPr>
        </p:nvSpPr>
        <p:spPr/>
        <p:txBody>
          <a:bodyPr/>
          <a:lstStyle/>
          <a:p>
            <a:pPr algn="r"/>
            <a:endParaRPr lang="en-US" sz="1400" dirty="0">
              <a:solidFill>
                <a:schemeClr val="tx2"/>
              </a:solidFill>
            </a:endParaRPr>
          </a:p>
        </p:txBody>
      </p:sp>
      <p:sp>
        <p:nvSpPr>
          <p:cNvPr id="9" name="Slide Number Placeholder 8"/>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extLst>
      <p:ext uri="{BB962C8B-B14F-4D97-AF65-F5344CB8AC3E}">
        <p14:creationId xmlns:p14="http://schemas.microsoft.com/office/powerpoint/2010/main" val="50799253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1D7703-F797-4DF7-B2BF-83B1E97E7498}" type="datetime1">
              <a:rPr lang="en-US" smtClean="0"/>
              <a:t>6/1/2021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3F7CB7D-F184-43C7-B6FD-03D728E1BBFF}"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729322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9ECFB7-C372-4611-A1BD-0004CBF828F9}" type="datetime1">
              <a:rPr lang="en-US" smtClean="0"/>
              <a:t>6/1/2021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F7CB7D-F184-43C7-B6FD-03D728E1BBFF}" type="slidenum">
              <a:rPr lang="en-US" smtClean="0">
                <a:solidFill>
                  <a:schemeClr val="tx2"/>
                </a:solidFill>
              </a:rPr>
              <a:pPr/>
              <a:t>‹#›</a:t>
            </a:fld>
            <a:endParaRPr lang="en-US" dirty="0">
              <a:solidFill>
                <a:schemeClr val="tx2"/>
              </a:solidFill>
            </a:endParaRPr>
          </a:p>
        </p:txBody>
      </p:sp>
    </p:spTree>
    <p:extLst>
      <p:ext uri="{BB962C8B-B14F-4D97-AF65-F5344CB8AC3E}">
        <p14:creationId xmlns:p14="http://schemas.microsoft.com/office/powerpoint/2010/main" val="329529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416609"/>
            <a:ext cx="2879082" cy="1440767"/>
          </a:xfrm>
        </p:spPr>
        <p:txBody>
          <a:bodyPr anchor="t">
            <a:noAutofit/>
          </a:bodyPr>
          <a:lstStyle>
            <a:lvl1pPr>
              <a:lnSpc>
                <a:spcPct val="93000"/>
              </a:lnSpc>
              <a:defRPr sz="3000"/>
            </a:lvl1pPr>
          </a:lstStyle>
          <a:p>
            <a:r>
              <a:rPr lang="en-US"/>
              <a:t>Click to edit Master title style</a:t>
            </a:r>
            <a:endParaRPr lang="en-US" dirty="0"/>
          </a:p>
        </p:txBody>
      </p:sp>
      <p:sp>
        <p:nvSpPr>
          <p:cNvPr id="3" name="Content Placeholder 2"/>
          <p:cNvSpPr>
            <a:spLocks noGrp="1"/>
          </p:cNvSpPr>
          <p:nvPr>
            <p:ph idx="1"/>
          </p:nvPr>
        </p:nvSpPr>
        <p:spPr>
          <a:xfrm>
            <a:off x="3886200" y="423110"/>
            <a:ext cx="4686300" cy="4216983"/>
          </a:xfrm>
        </p:spPr>
        <p:txBody>
          <a:bodyPr/>
          <a:lstStyle>
            <a:lvl1pPr>
              <a:lnSpc>
                <a:spcPct val="112000"/>
              </a:lnSpc>
              <a:defRPr sz="1500"/>
            </a:lvl1pPr>
            <a:lvl2pPr>
              <a:lnSpc>
                <a:spcPct val="112000"/>
              </a:lnSpc>
              <a:defRPr sz="1350"/>
            </a:lvl2pPr>
            <a:lvl3pPr>
              <a:lnSpc>
                <a:spcPct val="112000"/>
              </a:lnSpc>
              <a:defRPr sz="1200"/>
            </a:lvl3pPr>
            <a:lvl4pPr>
              <a:lnSpc>
                <a:spcPct val="112000"/>
              </a:lnSpc>
              <a:defRPr sz="1050"/>
            </a:lvl4pPr>
            <a:lvl5pPr>
              <a:lnSpc>
                <a:spcPct val="112000"/>
              </a:lnSpc>
              <a:defRPr sz="1050"/>
            </a:lvl5pPr>
            <a:lvl6pPr>
              <a:defRPr sz="1050"/>
            </a:lvl6pPr>
            <a:lvl7pPr>
              <a:defRPr sz="1050"/>
            </a:lvl7pPr>
            <a:lvl8pPr>
              <a:defRPr sz="1050"/>
            </a:lvl8pPr>
            <a:lvl9pPr>
              <a:defRPr sz="10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1500" y="1966134"/>
            <a:ext cx="2879082" cy="2429653"/>
          </a:xfrm>
        </p:spPr>
        <p:txBody>
          <a:bodyPr/>
          <a:lstStyle>
            <a:lvl1pPr marL="0" indent="0" algn="r">
              <a:lnSpc>
                <a:spcPct val="125000"/>
              </a:lnSpc>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899D70A-769F-4F91-8F85-6C645193C4CA}" type="datetime1">
              <a:rPr lang="en-US" smtClean="0"/>
              <a:t>6/1/2021</a:t>
            </a:fld>
            <a:endParaRPr lang="en-US" sz="1400" dirty="0">
              <a:solidFill>
                <a:schemeClr val="tx2"/>
              </a:solidFill>
            </a:endParaRPr>
          </a:p>
        </p:txBody>
      </p:sp>
      <p:sp>
        <p:nvSpPr>
          <p:cNvPr id="6" name="Footer Placeholder 5"/>
          <p:cNvSpPr>
            <a:spLocks noGrp="1"/>
          </p:cNvSpPr>
          <p:nvPr>
            <p:ph type="ftr" sz="quarter" idx="11"/>
          </p:nvPr>
        </p:nvSpPr>
        <p:spPr/>
        <p:txBody>
          <a:bodyPr/>
          <a:lstStyle/>
          <a:p>
            <a:pPr algn="r"/>
            <a:endParaRPr lang="en-US" sz="1400" dirty="0">
              <a:solidFill>
                <a:schemeClr val="tx2"/>
              </a:solidFill>
            </a:endParaRPr>
          </a:p>
        </p:txBody>
      </p:sp>
      <p:sp>
        <p:nvSpPr>
          <p:cNvPr id="7" name="Slide Number Placeholder 6"/>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extLst>
      <p:ext uri="{BB962C8B-B14F-4D97-AF65-F5344CB8AC3E}">
        <p14:creationId xmlns:p14="http://schemas.microsoft.com/office/powerpoint/2010/main" val="106748806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417946"/>
            <a:ext cx="2880360" cy="1439429"/>
          </a:xfrm>
        </p:spPr>
        <p:txBody>
          <a:bodyPr anchor="t">
            <a:noAutofit/>
          </a:bodyPr>
          <a:lstStyle>
            <a:lvl1pPr>
              <a:lnSpc>
                <a:spcPct val="93000"/>
              </a:lnSpc>
              <a:defRPr sz="30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3943350" y="1"/>
            <a:ext cx="4629150" cy="51434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69214" y="1966134"/>
            <a:ext cx="2880360" cy="2427732"/>
          </a:xfrm>
        </p:spPr>
        <p:txBody>
          <a:bodyPr/>
          <a:lstStyle>
            <a:lvl1pPr marL="0" indent="0" algn="r">
              <a:lnSpc>
                <a:spcPct val="125000"/>
              </a:lnSpc>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615D3D8-1D72-444F-8599-4E63CCE10E8F}" type="datetime1">
              <a:rPr lang="en-US" smtClean="0"/>
              <a:t>6/1/2021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ctr"/>
            <a:fld id="{8F82E0A0-C266-4798-8C8F-B9F91E9DA37E}" type="slidenum">
              <a:rPr lang="en-US" sz="2800" b="1" smtClean="0">
                <a:solidFill>
                  <a:srgbClr val="FFFFFF"/>
                </a:solidFill>
              </a:rPr>
              <a:pPr algn="ctr"/>
              <a:t>‹#›</a:t>
            </a:fld>
            <a:endParaRPr lang="en-US" sz="2800" dirty="0"/>
          </a:p>
        </p:txBody>
      </p:sp>
    </p:spTree>
    <p:extLst>
      <p:ext uri="{BB962C8B-B14F-4D97-AF65-F5344CB8AC3E}">
        <p14:creationId xmlns:p14="http://schemas.microsoft.com/office/powerpoint/2010/main" val="30158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title="Page Number Shape"/>
          <p:cNvSpPr/>
          <p:nvPr/>
        </p:nvSpPr>
        <p:spPr bwMode="auto">
          <a:xfrm>
            <a:off x="8838008" y="4035435"/>
            <a:ext cx="305991" cy="614363"/>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Title Placeholder 1"/>
          <p:cNvSpPr>
            <a:spLocks noGrp="1"/>
          </p:cNvSpPr>
          <p:nvPr>
            <p:ph type="title"/>
          </p:nvPr>
        </p:nvSpPr>
        <p:spPr>
          <a:xfrm>
            <a:off x="571500" y="419759"/>
            <a:ext cx="2875430" cy="371436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3886200" y="426800"/>
            <a:ext cx="4686299" cy="424136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1" y="4447545"/>
            <a:ext cx="2861142" cy="273844"/>
          </a:xfrm>
          <a:prstGeom prst="rect">
            <a:avLst/>
          </a:prstGeom>
        </p:spPr>
        <p:txBody>
          <a:bodyPr vert="horz" lIns="91440" tIns="45720" rIns="91440" bIns="45720" rtlCol="0" anchor="t"/>
          <a:lstStyle>
            <a:lvl1pPr algn="r">
              <a:defRPr sz="750" b="0" i="1" baseline="0">
                <a:solidFill>
                  <a:schemeClr val="accent1"/>
                </a:solidFill>
                <a:latin typeface="+mj-lt"/>
              </a:defRPr>
            </a:lvl1pPr>
          </a:lstStyle>
          <a:p>
            <a:fld id="{D899D70A-769F-4F91-8F85-6C645193C4CA}" type="datetime1">
              <a:rPr lang="en-US" smtClean="0"/>
              <a:t>6/1/2021</a:t>
            </a:fld>
            <a:endParaRPr lang="en-US" sz="1400" dirty="0">
              <a:solidFill>
                <a:schemeClr val="tx2"/>
              </a:solidFill>
            </a:endParaRPr>
          </a:p>
        </p:txBody>
      </p:sp>
      <p:sp>
        <p:nvSpPr>
          <p:cNvPr id="5" name="Footer Placeholder 4"/>
          <p:cNvSpPr>
            <a:spLocks noGrp="1"/>
          </p:cNvSpPr>
          <p:nvPr>
            <p:ph type="ftr" sz="quarter" idx="3"/>
          </p:nvPr>
        </p:nvSpPr>
        <p:spPr>
          <a:xfrm>
            <a:off x="571501" y="4735830"/>
            <a:ext cx="2861142" cy="273844"/>
          </a:xfrm>
          <a:prstGeom prst="rect">
            <a:avLst/>
          </a:prstGeom>
        </p:spPr>
        <p:txBody>
          <a:bodyPr vert="horz" lIns="91440" tIns="45720" rIns="91440" bIns="45720" rtlCol="0" anchor="t"/>
          <a:lstStyle>
            <a:lvl1pPr algn="r">
              <a:defRPr sz="900" b="1" i="1" baseline="0">
                <a:solidFill>
                  <a:schemeClr val="accent1"/>
                </a:solidFill>
                <a:latin typeface="+mj-lt"/>
              </a:defRPr>
            </a:lvl1pPr>
          </a:lstStyle>
          <a:p>
            <a:pPr algn="r"/>
            <a:endParaRPr lang="en-US" sz="1400" dirty="0">
              <a:solidFill>
                <a:schemeClr val="tx2"/>
              </a:solidFill>
            </a:endParaRPr>
          </a:p>
        </p:txBody>
      </p:sp>
      <p:sp>
        <p:nvSpPr>
          <p:cNvPr id="6" name="Slide Number Placeholder 5"/>
          <p:cNvSpPr>
            <a:spLocks noGrp="1"/>
          </p:cNvSpPr>
          <p:nvPr>
            <p:ph type="sldNum" sz="quarter" idx="4"/>
          </p:nvPr>
        </p:nvSpPr>
        <p:spPr>
          <a:xfrm>
            <a:off x="8838008" y="4205694"/>
            <a:ext cx="305991" cy="273844"/>
          </a:xfrm>
          <a:prstGeom prst="rect">
            <a:avLst/>
          </a:prstGeom>
        </p:spPr>
        <p:txBody>
          <a:bodyPr vert="horz" lIns="91440" tIns="45720" rIns="91440" bIns="45720" rtlCol="0" anchor="ctr"/>
          <a:lstStyle>
            <a:lvl1pPr algn="r">
              <a:defRPr sz="900" b="0" i="1" baseline="0">
                <a:solidFill>
                  <a:schemeClr val="bg2"/>
                </a:solidFill>
                <a:latin typeface="+mj-lt"/>
              </a:defRPr>
            </a:lvl1p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cxnSp>
        <p:nvCxnSpPr>
          <p:cNvPr id="10" name="Straight Connector 9" title="Horizontal Rule Line"/>
          <p:cNvCxnSpPr/>
          <p:nvPr/>
        </p:nvCxnSpPr>
        <p:spPr>
          <a:xfrm>
            <a:off x="0" y="4649798"/>
            <a:ext cx="33718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8630184"/>
      </p:ext>
    </p:extLst>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Lst>
  <p:hf sldNum="0" hdr="0" ftr="0" dt="0"/>
  <p:txStyles>
    <p:titleStyle>
      <a:lvl1pPr algn="r" defTabSz="685800" rtl="0" eaLnBrk="1" latinLnBrk="0" hangingPunct="1">
        <a:lnSpc>
          <a:spcPct val="90000"/>
        </a:lnSpc>
        <a:spcBef>
          <a:spcPct val="0"/>
        </a:spcBef>
        <a:buNone/>
        <a:defRPr sz="3750" b="0" i="1" kern="1200" baseline="0">
          <a:solidFill>
            <a:schemeClr val="accent1"/>
          </a:solidFill>
          <a:latin typeface="+mj-lt"/>
          <a:ea typeface="+mj-ea"/>
          <a:cs typeface="+mj-cs"/>
        </a:defRPr>
      </a:lvl1pPr>
    </p:titleStyle>
    <p:bodyStyle>
      <a:lvl1pPr marL="212598" indent="-212598" algn="l" defTabSz="685800" rtl="0" eaLnBrk="1" latinLnBrk="0" hangingPunct="1">
        <a:lnSpc>
          <a:spcPct val="112000"/>
        </a:lnSpc>
        <a:spcBef>
          <a:spcPts val="675"/>
        </a:spcBef>
        <a:buFont typeface="Arial" panose="020B0604020202020204" pitchFamily="34" charset="0"/>
        <a:buChar char="•"/>
        <a:defRPr sz="1500" kern="1200" baseline="0">
          <a:solidFill>
            <a:schemeClr val="tx1">
              <a:lumMod val="85000"/>
              <a:lumOff val="15000"/>
            </a:schemeClr>
          </a:solidFill>
          <a:latin typeface="+mn-lt"/>
          <a:ea typeface="+mn-ea"/>
          <a:cs typeface="+mn-cs"/>
        </a:defRPr>
      </a:lvl1pPr>
      <a:lvl2pPr marL="514350" indent="-212598" algn="l" defTabSz="685800" rtl="0" eaLnBrk="1" latinLnBrk="0" hangingPunct="1">
        <a:lnSpc>
          <a:spcPct val="112000"/>
        </a:lnSpc>
        <a:spcBef>
          <a:spcPts val="675"/>
        </a:spcBef>
        <a:buFont typeface="Corbel" panose="020B0503020204020204" pitchFamily="34" charset="0"/>
        <a:buChar char="–"/>
        <a:defRPr sz="1350" kern="1200" baseline="0">
          <a:solidFill>
            <a:schemeClr val="tx1">
              <a:lumMod val="85000"/>
              <a:lumOff val="15000"/>
            </a:schemeClr>
          </a:solidFill>
          <a:latin typeface="+mn-lt"/>
          <a:ea typeface="+mn-ea"/>
          <a:cs typeface="+mn-cs"/>
        </a:defRPr>
      </a:lvl2pPr>
      <a:lvl3pPr marL="857250" indent="-212598" algn="l" defTabSz="685800" rtl="0" eaLnBrk="1" latinLnBrk="0" hangingPunct="1">
        <a:lnSpc>
          <a:spcPct val="112000"/>
        </a:lnSpc>
        <a:spcBef>
          <a:spcPts val="675"/>
        </a:spcBef>
        <a:buFont typeface="Arial" panose="020B0604020202020204" pitchFamily="34" charset="0"/>
        <a:buChar char="•"/>
        <a:defRPr sz="1200" kern="1200" baseline="0">
          <a:solidFill>
            <a:schemeClr val="tx1">
              <a:lumMod val="85000"/>
              <a:lumOff val="15000"/>
            </a:schemeClr>
          </a:solidFill>
          <a:latin typeface="+mn-lt"/>
          <a:ea typeface="+mn-ea"/>
          <a:cs typeface="+mn-cs"/>
        </a:defRPr>
      </a:lvl3pPr>
      <a:lvl4pPr marL="1200150" indent="-212598" algn="l" defTabSz="685800" rtl="0" eaLnBrk="1" latinLnBrk="0" hangingPunct="1">
        <a:lnSpc>
          <a:spcPct val="112000"/>
        </a:lnSpc>
        <a:spcBef>
          <a:spcPts val="675"/>
        </a:spcBef>
        <a:buFont typeface="Corbel" panose="020B0503020204020204" pitchFamily="34" charset="0"/>
        <a:buChar char="–"/>
        <a:defRPr sz="1050" kern="1200" baseline="0">
          <a:solidFill>
            <a:schemeClr val="tx1">
              <a:lumMod val="85000"/>
              <a:lumOff val="15000"/>
            </a:schemeClr>
          </a:solidFill>
          <a:latin typeface="+mn-lt"/>
          <a:ea typeface="+mn-ea"/>
          <a:cs typeface="+mn-cs"/>
        </a:defRPr>
      </a:lvl4pPr>
      <a:lvl5pPr marL="1543050" indent="-212598" algn="l" defTabSz="685800" rtl="0" eaLnBrk="1" latinLnBrk="0" hangingPunct="1">
        <a:lnSpc>
          <a:spcPct val="112000"/>
        </a:lnSpc>
        <a:spcBef>
          <a:spcPts val="675"/>
        </a:spcBef>
        <a:buFont typeface="Arial" panose="020B0604020202020204" pitchFamily="34" charset="0"/>
        <a:buChar char="•"/>
        <a:defRPr sz="1050" i="1" kern="1200" baseline="0">
          <a:solidFill>
            <a:schemeClr val="tx1">
              <a:lumMod val="85000"/>
              <a:lumOff val="15000"/>
            </a:schemeClr>
          </a:solidFill>
          <a:latin typeface="+mn-lt"/>
          <a:ea typeface="+mn-ea"/>
          <a:cs typeface="+mn-cs"/>
        </a:defRPr>
      </a:lvl5pPr>
      <a:lvl6pPr marL="1885950" indent="-212598" algn="l" defTabSz="685800" rtl="0" eaLnBrk="1" latinLnBrk="0" hangingPunct="1">
        <a:lnSpc>
          <a:spcPct val="112000"/>
        </a:lnSpc>
        <a:spcBef>
          <a:spcPts val="975"/>
        </a:spcBef>
        <a:buFont typeface="Corbel" panose="020B0503020204020204" pitchFamily="34" charset="0"/>
        <a:buChar char="–"/>
        <a:defRPr sz="1050" kern="1200">
          <a:solidFill>
            <a:schemeClr val="tx1">
              <a:lumMod val="85000"/>
              <a:lumOff val="15000"/>
            </a:schemeClr>
          </a:solidFill>
          <a:latin typeface="+mn-lt"/>
          <a:ea typeface="+mn-ea"/>
          <a:cs typeface="+mn-cs"/>
        </a:defRPr>
      </a:lvl6pPr>
      <a:lvl7pPr marL="2228850" indent="-212598" algn="l" defTabSz="685800" rtl="0" eaLnBrk="1" latinLnBrk="0" hangingPunct="1">
        <a:lnSpc>
          <a:spcPct val="112000"/>
        </a:lnSpc>
        <a:spcBef>
          <a:spcPts val="975"/>
        </a:spcBef>
        <a:buFont typeface="Arial" panose="020B0604020202020204" pitchFamily="34" charset="0"/>
        <a:buChar char="•"/>
        <a:defRPr sz="1050" i="1" kern="1200">
          <a:solidFill>
            <a:schemeClr val="tx1">
              <a:lumMod val="85000"/>
              <a:lumOff val="15000"/>
            </a:schemeClr>
          </a:solidFill>
          <a:latin typeface="+mn-lt"/>
          <a:ea typeface="+mn-ea"/>
          <a:cs typeface="+mn-cs"/>
        </a:defRPr>
      </a:lvl7pPr>
      <a:lvl8pPr marL="2571750" indent="-212598" algn="l" defTabSz="685800" rtl="0" eaLnBrk="1" latinLnBrk="0" hangingPunct="1">
        <a:lnSpc>
          <a:spcPct val="112000"/>
        </a:lnSpc>
        <a:spcBef>
          <a:spcPts val="975"/>
        </a:spcBef>
        <a:buFont typeface="Corbel" panose="020B0503020204020204" pitchFamily="34" charset="0"/>
        <a:buChar char="–"/>
        <a:defRPr sz="1050" kern="1200">
          <a:solidFill>
            <a:schemeClr val="tx1">
              <a:lumMod val="85000"/>
              <a:lumOff val="15000"/>
            </a:schemeClr>
          </a:solidFill>
          <a:latin typeface="+mn-lt"/>
          <a:ea typeface="+mn-ea"/>
          <a:cs typeface="+mn-cs"/>
        </a:defRPr>
      </a:lvl8pPr>
      <a:lvl9pPr marL="2914650" indent="-212598" algn="l" defTabSz="685800" rtl="0" eaLnBrk="1" latinLnBrk="0" hangingPunct="1">
        <a:lnSpc>
          <a:spcPct val="112000"/>
        </a:lnSpc>
        <a:spcBef>
          <a:spcPts val="975"/>
        </a:spcBef>
        <a:buFont typeface="Arial" panose="020B0604020202020204" pitchFamily="34" charset="0"/>
        <a:buChar char="•"/>
        <a:defRPr sz="1050" i="1" kern="1200" baseline="0">
          <a:solidFill>
            <a:schemeClr val="tx1">
              <a:lumMod val="85000"/>
              <a:lumOff val="1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swilliams@mvlp.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mailto:swilliams@mvlp.org"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ctrTitle"/>
          </p:nvPr>
        </p:nvSpPr>
        <p:spPr>
          <a:xfrm>
            <a:off x="609600" y="1047750"/>
            <a:ext cx="8153400" cy="1371600"/>
          </a:xfrm>
        </p:spPr>
        <p:txBody>
          <a:bodyPr>
            <a:normAutofit fontScale="90000"/>
          </a:bodyPr>
          <a:lstStyle/>
          <a:p>
            <a:pPr algn="l"/>
            <a:r>
              <a:rPr lang="en-US" dirty="0">
                <a:solidFill>
                  <a:srgbClr val="7030A0"/>
                </a:solidFill>
              </a:rPr>
              <a:t>Know your Rights: Expungement workshop</a:t>
            </a:r>
          </a:p>
        </p:txBody>
      </p:sp>
      <p:sp>
        <p:nvSpPr>
          <p:cNvPr id="5" name="Rectangle 4"/>
          <p:cNvSpPr>
            <a:spLocks noGrp="1"/>
          </p:cNvSpPr>
          <p:nvPr>
            <p:ph type="subTitle" idx="1"/>
          </p:nvPr>
        </p:nvSpPr>
        <p:spPr>
          <a:xfrm>
            <a:off x="607200" y="3333750"/>
            <a:ext cx="8686800" cy="838200"/>
          </a:xfrm>
        </p:spPr>
        <p:txBody>
          <a:bodyPr>
            <a:noAutofit/>
          </a:bodyPr>
          <a:lstStyle/>
          <a:p>
            <a:r>
              <a:rPr lang="en-US" sz="2000" dirty="0">
                <a:solidFill>
                  <a:srgbClr val="7030A0"/>
                </a:solidFill>
              </a:rPr>
              <a:t>PRESENTED BY: Seirra S. Williams, </a:t>
            </a:r>
            <a:r>
              <a:rPr lang="en-US" sz="2000" dirty="0" smtClean="0">
                <a:solidFill>
                  <a:srgbClr val="7030A0"/>
                </a:solidFill>
              </a:rPr>
              <a:t>Esq.</a:t>
            </a:r>
          </a:p>
          <a:p>
            <a:r>
              <a:rPr lang="en-US" sz="2000" dirty="0" smtClean="0">
                <a:solidFill>
                  <a:srgbClr val="7030A0"/>
                </a:solidFill>
              </a:rPr>
              <a:t>Mississippi Volunteer Lawyers Project</a:t>
            </a:r>
          </a:p>
          <a:p>
            <a:r>
              <a:rPr lang="en-US" sz="2000" dirty="0" smtClean="0">
                <a:solidFill>
                  <a:srgbClr val="7030A0"/>
                </a:solidFill>
              </a:rPr>
              <a:t>Staff Attorney</a:t>
            </a:r>
          </a:p>
          <a:p>
            <a:r>
              <a:rPr lang="en-US" sz="2000" dirty="0" smtClean="0">
                <a:solidFill>
                  <a:srgbClr val="7030A0"/>
                </a:solidFill>
                <a:hlinkClick r:id="rId3"/>
              </a:rPr>
              <a:t>swilliams@mvlp.org</a:t>
            </a:r>
            <a:endParaRPr lang="en-US" sz="2000" dirty="0" smtClean="0">
              <a:solidFill>
                <a:srgbClr val="7030A0"/>
              </a:solidFill>
            </a:endParaRPr>
          </a:p>
          <a:p>
            <a:r>
              <a:rPr lang="en-US" sz="2000" dirty="0" smtClean="0">
                <a:solidFill>
                  <a:srgbClr val="7030A0"/>
                </a:solidFill>
              </a:rPr>
              <a:t>601-944-9678 ext. 105</a:t>
            </a:r>
          </a:p>
          <a:p>
            <a:r>
              <a:rPr lang="en-US" sz="2000" dirty="0">
                <a:solidFill>
                  <a:srgbClr val="7030A0"/>
                </a:solidFill>
              </a:rPr>
              <a:t>	</a:t>
            </a:r>
          </a:p>
          <a:p>
            <a:endParaRPr lang="en-US" sz="2000" dirty="0">
              <a:solidFill>
                <a:srgbClr val="7030A0"/>
              </a:solidFill>
            </a:endParaRPr>
          </a:p>
          <a:p>
            <a:endParaRPr lang="en-US" sz="2000" dirty="0">
              <a:solidFill>
                <a:srgbClr val="7030A0"/>
              </a:solidFill>
            </a:endParaRPr>
          </a:p>
          <a:p>
            <a:endParaRPr lang="en-US" sz="2000" dirty="0">
              <a:solidFill>
                <a:srgbClr val="7030A0"/>
              </a:solidFill>
            </a:endParaRPr>
          </a:p>
          <a:p>
            <a:endParaRPr lang="en-US" sz="2000" dirty="0">
              <a:solidFill>
                <a:srgbClr val="7030A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09600" y="133350"/>
            <a:ext cx="7886700" cy="780391"/>
          </a:xfrm>
        </p:spPr>
        <p:txBody>
          <a:bodyPr>
            <a:normAutofit/>
          </a:bodyPr>
          <a:lstStyle/>
          <a:p>
            <a:pPr algn="ctr"/>
            <a:r>
              <a:rPr lang="en-US" dirty="0"/>
              <a:t>Adult Felony Expungements</a:t>
            </a:r>
          </a:p>
        </p:txBody>
      </p:sp>
      <p:sp>
        <p:nvSpPr>
          <p:cNvPr id="6" name="Rectangle 5"/>
          <p:cNvSpPr/>
          <p:nvPr/>
        </p:nvSpPr>
        <p:spPr>
          <a:xfrm>
            <a:off x="228600" y="819150"/>
            <a:ext cx="8915400" cy="4708981"/>
          </a:xfrm>
          <a:prstGeom prst="rect">
            <a:avLst/>
          </a:prstGeom>
        </p:spPr>
        <p:txBody>
          <a:bodyPr wrap="square">
            <a:spAutoFit/>
          </a:bodyPr>
          <a:lstStyle/>
          <a:p>
            <a:pPr lvl="0"/>
            <a:r>
              <a:rPr lang="en-US" dirty="0"/>
              <a:t>A person who has been convicted of a felony and who has paid all criminal fines and costs of court imposed in the sentence of conviction may petition the court in which the conviction was had for an order to expunge one (1) conviction from all public records five (5) years after the successful completion of all terms and conditions of the sentence for the conviction upon a hearing as determined in the discretion of the court; however, a person is not eligible to expunge a felony classified as: </a:t>
            </a:r>
          </a:p>
          <a:p>
            <a:pPr lvl="0"/>
            <a:endParaRPr lang="en-US" sz="1600" dirty="0"/>
          </a:p>
          <a:p>
            <a:pPr marL="285750" lvl="0" indent="-285750">
              <a:buFont typeface="Wingdings" panose="05000000000000000000" pitchFamily="2" charset="2"/>
              <a:buChar char="v"/>
            </a:pPr>
            <a:r>
              <a:rPr lang="en-US" sz="1400" dirty="0"/>
              <a:t>(</a:t>
            </a:r>
            <a:r>
              <a:rPr lang="en-US" sz="1400" dirty="0" err="1"/>
              <a:t>i</a:t>
            </a:r>
            <a:r>
              <a:rPr lang="en-US" sz="1400" dirty="0"/>
              <a:t>) a crime of violence as provided in § 97-3-2;</a:t>
            </a:r>
          </a:p>
          <a:p>
            <a:pPr marL="285750" lvl="0" indent="-285750">
              <a:buFont typeface="Wingdings" panose="05000000000000000000" pitchFamily="2" charset="2"/>
              <a:buChar char="v"/>
            </a:pPr>
            <a:r>
              <a:rPr lang="en-US" sz="1400" dirty="0"/>
              <a:t>(ii) arson, first-degree as provided in §§ 97-17-1 and 97-17-3; </a:t>
            </a:r>
          </a:p>
          <a:p>
            <a:pPr marL="285750" lvl="0" indent="-285750">
              <a:buFont typeface="Wingdings" panose="05000000000000000000" pitchFamily="2" charset="2"/>
              <a:buChar char="v"/>
            </a:pPr>
            <a:r>
              <a:rPr lang="en-US" sz="1400" dirty="0"/>
              <a:t>(iii) trafficking in controlled substances as provided in § 41-29-139;</a:t>
            </a:r>
          </a:p>
          <a:p>
            <a:pPr marL="285750" lvl="0" indent="-285750">
              <a:buFont typeface="Wingdings" panose="05000000000000000000" pitchFamily="2" charset="2"/>
              <a:buChar char="v"/>
            </a:pPr>
            <a:r>
              <a:rPr lang="en-US" sz="1400" dirty="0"/>
              <a:t>(iv) a third, fourth or subsequent offense DUI as provided in § 63-11-30(2)(c) and (2)(d);</a:t>
            </a:r>
          </a:p>
          <a:p>
            <a:pPr marL="285750" lvl="0" indent="-285750">
              <a:buFont typeface="Wingdings" panose="05000000000000000000" pitchFamily="2" charset="2"/>
              <a:buChar char="v"/>
            </a:pPr>
            <a:r>
              <a:rPr lang="en-US" sz="1400" dirty="0"/>
              <a:t>(v) felon in possession of a firearm as provided in § 97-37-5; </a:t>
            </a:r>
          </a:p>
          <a:p>
            <a:pPr marL="285750" lvl="0" indent="-285750">
              <a:buFont typeface="Wingdings" panose="05000000000000000000" pitchFamily="2" charset="2"/>
              <a:buChar char="v"/>
            </a:pPr>
            <a:r>
              <a:rPr lang="en-US" sz="1400" dirty="0"/>
              <a:t>(vi) failure to register as a sex offender as provided in § 45-33-33; </a:t>
            </a:r>
          </a:p>
          <a:p>
            <a:pPr marL="285750" lvl="0" indent="-285750">
              <a:buFont typeface="Wingdings" panose="05000000000000000000" pitchFamily="2" charset="2"/>
              <a:buChar char="v"/>
            </a:pPr>
            <a:r>
              <a:rPr lang="en-US" sz="1400" dirty="0"/>
              <a:t>(vii) voyeurism as provided in § 97-29-61; </a:t>
            </a:r>
          </a:p>
          <a:p>
            <a:pPr marL="285750" lvl="0" indent="-285750">
              <a:buFont typeface="Wingdings" panose="05000000000000000000" pitchFamily="2" charset="2"/>
              <a:buChar char="v"/>
            </a:pPr>
            <a:r>
              <a:rPr lang="en-US" sz="1400" dirty="0"/>
              <a:t>(viii) witness intimidation as provided in § 97-9-113; </a:t>
            </a:r>
          </a:p>
          <a:p>
            <a:pPr marL="285750" lvl="0" indent="-285750">
              <a:buFont typeface="Wingdings" panose="05000000000000000000" pitchFamily="2" charset="2"/>
              <a:buChar char="v"/>
            </a:pPr>
            <a:r>
              <a:rPr lang="en-US" sz="1400" dirty="0"/>
              <a:t>(ix) abuse, neglect or exploitation of a vulnerable person as provided in § 43-47-19; or </a:t>
            </a:r>
          </a:p>
          <a:p>
            <a:pPr marL="285750" lvl="0" indent="-285750">
              <a:buFont typeface="Wingdings" panose="05000000000000000000" pitchFamily="2" charset="2"/>
              <a:buChar char="v"/>
            </a:pPr>
            <a:r>
              <a:rPr lang="en-US" sz="1400" dirty="0"/>
              <a:t>(x) embezzlement as provided in §§ 97-11-25 and 97-23-19.</a:t>
            </a:r>
          </a:p>
          <a:p>
            <a:pPr lvl="0"/>
            <a:endParaRPr lang="en-US" dirty="0"/>
          </a:p>
          <a:p>
            <a:pPr lvl="0"/>
            <a:endParaRPr lang="en-US" dirty="0">
              <a:solidFill>
                <a:prstClr val="black"/>
              </a:solidFill>
            </a:endParaRPr>
          </a:p>
        </p:txBody>
      </p:sp>
    </p:spTree>
    <p:extLst>
      <p:ext uri="{BB962C8B-B14F-4D97-AF65-F5344CB8AC3E}">
        <p14:creationId xmlns:p14="http://schemas.microsoft.com/office/powerpoint/2010/main" val="2731438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1066141"/>
            <a:ext cx="7886700" cy="780391"/>
          </a:xfrm>
        </p:spPr>
        <p:txBody>
          <a:bodyPr>
            <a:normAutofit/>
          </a:bodyPr>
          <a:lstStyle/>
          <a:p>
            <a:pPr algn="l"/>
            <a:r>
              <a:rPr lang="en-US" sz="2400" dirty="0"/>
              <a:t>Crimes of Violence:</a:t>
            </a:r>
          </a:p>
        </p:txBody>
      </p:sp>
      <p:sp>
        <p:nvSpPr>
          <p:cNvPr id="6" name="Rectangle 5"/>
          <p:cNvSpPr/>
          <p:nvPr/>
        </p:nvSpPr>
        <p:spPr>
          <a:xfrm>
            <a:off x="0" y="1581150"/>
            <a:ext cx="8991600" cy="3048000"/>
          </a:xfrm>
          <a:prstGeom prst="rect">
            <a:avLst/>
          </a:prstGeom>
        </p:spPr>
        <p:txBody>
          <a:bodyPr wrap="square" numCol="3">
            <a:spAutoFit/>
          </a:bodyPr>
          <a:lstStyle/>
          <a:p>
            <a:pPr marL="285750" indent="-285750">
              <a:buFont typeface="Wingdings" panose="05000000000000000000" pitchFamily="2" charset="2"/>
              <a:buChar char="v"/>
            </a:pPr>
            <a:r>
              <a:rPr lang="en-US" sz="1000" dirty="0"/>
              <a:t>(a) Driving under the influence as provided in Sections 63-11-30(5) and 63-11-30(12) (d);</a:t>
            </a:r>
          </a:p>
          <a:p>
            <a:pPr marL="285750" indent="-285750">
              <a:buFont typeface="Wingdings" panose="05000000000000000000" pitchFamily="2" charset="2"/>
              <a:buChar char="v"/>
            </a:pPr>
            <a:r>
              <a:rPr lang="en-US" sz="1000" dirty="0"/>
              <a:t>(b) Murder and attempted murder as provided in Sections 97-1-7(2), 97-3-19, 97-3-23 and 97-3-25;</a:t>
            </a:r>
          </a:p>
          <a:p>
            <a:pPr marL="285750" indent="-285750">
              <a:buFont typeface="Wingdings" panose="05000000000000000000" pitchFamily="2" charset="2"/>
              <a:buChar char="v"/>
            </a:pPr>
            <a:r>
              <a:rPr lang="en-US" sz="1000" dirty="0"/>
              <a:t>(c) Aggravated assault as provided in Sections 97-3-7(2) (a) and (b) and 97-3-7(4) (a);</a:t>
            </a:r>
          </a:p>
          <a:p>
            <a:pPr marL="285750" indent="-285750">
              <a:buFont typeface="Wingdings" panose="05000000000000000000" pitchFamily="2" charset="2"/>
              <a:buChar char="v"/>
            </a:pPr>
            <a:r>
              <a:rPr lang="en-US" sz="1000" dirty="0"/>
              <a:t>(d) Manslaughter as provided in Sections 97-3-27, 97-3-29, 97-3-31, 97-3-33, 97-3-35, 97-3-39, 97-3-41, 97-3-43, 97-3-45 and 97-3-47;</a:t>
            </a:r>
          </a:p>
          <a:p>
            <a:pPr marL="285750" indent="-285750">
              <a:buFont typeface="Wingdings" panose="05000000000000000000" pitchFamily="2" charset="2"/>
              <a:buChar char="v"/>
            </a:pPr>
            <a:r>
              <a:rPr lang="en-US" sz="1000" dirty="0"/>
              <a:t>(e) Killing of an unborn child as provided in Sections 97-3-37(2) (a) and 97-3-37(2) (b);</a:t>
            </a:r>
          </a:p>
          <a:p>
            <a:pPr marL="285750" indent="-285750">
              <a:buFont typeface="Wingdings" panose="05000000000000000000" pitchFamily="2" charset="2"/>
              <a:buChar char="v"/>
            </a:pPr>
            <a:r>
              <a:rPr lang="en-US" sz="1000" dirty="0"/>
              <a:t>(f) Kidnapping as provided in Section 97-3-53;</a:t>
            </a:r>
          </a:p>
          <a:p>
            <a:pPr marL="285750" indent="-285750">
              <a:buFont typeface="Wingdings" panose="05000000000000000000" pitchFamily="2" charset="2"/>
              <a:buChar char="v"/>
            </a:pPr>
            <a:r>
              <a:rPr lang="en-US" sz="1000" dirty="0"/>
              <a:t>(g) Human trafficking as provided in Section 97-3-54.1;</a:t>
            </a:r>
          </a:p>
          <a:p>
            <a:pPr marL="285750" indent="-285750">
              <a:buFont typeface="Wingdings" panose="05000000000000000000" pitchFamily="2" charset="2"/>
              <a:buChar char="v"/>
            </a:pPr>
            <a:r>
              <a:rPr lang="en-US" sz="1000" dirty="0"/>
              <a:t>(h) Poisoning as provided in Section 97-3-61;</a:t>
            </a:r>
          </a:p>
          <a:p>
            <a:pPr marL="285750" indent="-285750">
              <a:buFont typeface="Wingdings" panose="05000000000000000000" pitchFamily="2" charset="2"/>
              <a:buChar char="v"/>
            </a:pPr>
            <a:r>
              <a:rPr lang="en-US" sz="1000" dirty="0"/>
              <a:t>(</a:t>
            </a:r>
            <a:r>
              <a:rPr lang="en-US" sz="1000" dirty="0" err="1"/>
              <a:t>i</a:t>
            </a:r>
            <a:r>
              <a:rPr lang="en-US" sz="1000" dirty="0"/>
              <a:t>) Rape as provided in Sections 97-3-65 and 97-3-71;</a:t>
            </a:r>
          </a:p>
          <a:p>
            <a:pPr marL="285750" indent="-285750">
              <a:buFont typeface="Wingdings" panose="05000000000000000000" pitchFamily="2" charset="2"/>
              <a:buChar char="v"/>
            </a:pPr>
            <a:r>
              <a:rPr lang="en-US" sz="1000" dirty="0"/>
              <a:t>(j) Robbery as provided in Sections 97-3-73 and 97-3-79;</a:t>
            </a:r>
          </a:p>
          <a:p>
            <a:pPr marL="1200150" lvl="2" indent="-285750">
              <a:buFont typeface="Wingdings" panose="05000000000000000000" pitchFamily="2" charset="2"/>
              <a:buChar char="v"/>
            </a:pPr>
            <a:r>
              <a:rPr lang="en-US" sz="1000" dirty="0"/>
              <a:t>(k) Sexual battery as provided in Section 97-3-95;</a:t>
            </a:r>
          </a:p>
          <a:p>
            <a:pPr marL="1200150" lvl="2" indent="-285750">
              <a:buFont typeface="Wingdings" panose="05000000000000000000" pitchFamily="2" charset="2"/>
              <a:buChar char="v"/>
            </a:pPr>
            <a:r>
              <a:rPr lang="en-US" sz="1000" dirty="0"/>
              <a:t>(l) Drive-by shooting or bombing as provided in Section 97-3-109;</a:t>
            </a:r>
          </a:p>
          <a:p>
            <a:pPr marL="1200150" lvl="2" indent="-285750">
              <a:buFont typeface="Wingdings" panose="05000000000000000000" pitchFamily="2" charset="2"/>
              <a:buChar char="v"/>
            </a:pPr>
            <a:r>
              <a:rPr lang="en-US" sz="1000" dirty="0"/>
              <a:t>(m) Carjacking as provided in Section 97-3-117;</a:t>
            </a:r>
          </a:p>
          <a:p>
            <a:pPr marL="1200150" lvl="2" indent="-285750">
              <a:buFont typeface="Wingdings" panose="05000000000000000000" pitchFamily="2" charset="2"/>
              <a:buChar char="v"/>
            </a:pPr>
            <a:r>
              <a:rPr lang="en-US" sz="1000" dirty="0"/>
              <a:t>(n) Felonious neglect, abuse or battery of a child as provided in Section 97-5-39;</a:t>
            </a:r>
          </a:p>
          <a:p>
            <a:pPr marL="1200150" lvl="2" indent="-285750">
              <a:buFont typeface="Wingdings" panose="05000000000000000000" pitchFamily="2" charset="2"/>
              <a:buChar char="v"/>
            </a:pPr>
            <a:r>
              <a:rPr lang="en-US" sz="1000" dirty="0"/>
              <a:t>(o) Burglary of a dwelling as provided in Sections 97-17-23 and 97-17-37;</a:t>
            </a:r>
          </a:p>
          <a:p>
            <a:pPr marL="1200150" lvl="2" indent="-285750">
              <a:buFont typeface="Wingdings" panose="05000000000000000000" pitchFamily="2" charset="2"/>
              <a:buChar char="v"/>
            </a:pPr>
            <a:r>
              <a:rPr lang="en-US" sz="1000" dirty="0"/>
              <a:t>(p) Use of explosives or weapons of mass destruction as provided in Section 97-37-25;</a:t>
            </a:r>
          </a:p>
          <a:p>
            <a:pPr marL="1200150" lvl="2" indent="-285750">
              <a:buFont typeface="Wingdings" panose="05000000000000000000" pitchFamily="2" charset="2"/>
              <a:buChar char="v"/>
            </a:pPr>
            <a:r>
              <a:rPr lang="en-US" sz="1000" dirty="0"/>
              <a:t>(q) Statutory rape as provided in Section 97-3-65(1), but this classification is rebuttable on hearing by a judge;</a:t>
            </a:r>
          </a:p>
          <a:p>
            <a:pPr marL="1200150" lvl="2" indent="-285750">
              <a:buFont typeface="Wingdings" panose="05000000000000000000" pitchFamily="2" charset="2"/>
              <a:buChar char="v"/>
            </a:pPr>
            <a:r>
              <a:rPr lang="en-US" sz="1000" dirty="0"/>
              <a:t>(r) Exploitation of a child as provided in Section 97-5-33;</a:t>
            </a:r>
          </a:p>
          <a:p>
            <a:pPr marL="1200150" lvl="2" indent="-285750">
              <a:buFont typeface="Wingdings" panose="05000000000000000000" pitchFamily="2" charset="2"/>
              <a:buChar char="v"/>
            </a:pPr>
            <a:r>
              <a:rPr lang="en-US" sz="1000" dirty="0"/>
              <a:t>(s) Gratification of lust as provided in Section 97-5-23; and</a:t>
            </a:r>
          </a:p>
          <a:p>
            <a:pPr marL="1200150" lvl="2" indent="-285750">
              <a:buFont typeface="Wingdings" panose="05000000000000000000" pitchFamily="2" charset="2"/>
              <a:buChar char="v"/>
            </a:pPr>
            <a:r>
              <a:rPr lang="en-US" sz="1000" dirty="0"/>
              <a:t>(t) Shooting into a dwelling as provided in Section 97-37-29.</a:t>
            </a:r>
          </a:p>
          <a:p>
            <a:pPr lvl="0"/>
            <a:endParaRPr lang="en-US" sz="500" dirty="0"/>
          </a:p>
          <a:p>
            <a:pPr lvl="0"/>
            <a:endParaRPr lang="en-US" sz="800" dirty="0">
              <a:solidFill>
                <a:prstClr val="black"/>
              </a:solidFill>
            </a:endParaRPr>
          </a:p>
        </p:txBody>
      </p:sp>
      <p:sp>
        <p:nvSpPr>
          <p:cNvPr id="4" name="Title 1"/>
          <p:cNvSpPr txBox="1">
            <a:spLocks/>
          </p:cNvSpPr>
          <p:nvPr/>
        </p:nvSpPr>
        <p:spPr>
          <a:xfrm>
            <a:off x="762000" y="285750"/>
            <a:ext cx="7886700" cy="780391"/>
          </a:xfrm>
          <a:prstGeom prst="rect">
            <a:avLst/>
          </a:prstGeom>
        </p:spPr>
        <p:txBody>
          <a:bodyPr vert="horz" lIns="91440" tIns="45720" rIns="91440" bIns="45720" rtlCol="0" anchor="t">
            <a:normAutofit/>
          </a:bodyPr>
          <a:lstStyle>
            <a:lvl1pPr algn="r" defTabSz="685800" rtl="0" eaLnBrk="1" latinLnBrk="0" hangingPunct="1">
              <a:lnSpc>
                <a:spcPct val="90000"/>
              </a:lnSpc>
              <a:spcBef>
                <a:spcPct val="0"/>
              </a:spcBef>
              <a:buNone/>
              <a:defRPr sz="3750" b="0" i="1" kern="1200" baseline="0">
                <a:solidFill>
                  <a:schemeClr val="accent1"/>
                </a:solidFill>
                <a:latin typeface="+mj-lt"/>
                <a:ea typeface="+mj-ea"/>
                <a:cs typeface="+mj-cs"/>
              </a:defRPr>
            </a:lvl1pPr>
          </a:lstStyle>
          <a:p>
            <a:pPr algn="ctr"/>
            <a:r>
              <a:rPr lang="en-US" dirty="0"/>
              <a:t>Adult Felony Expungements</a:t>
            </a:r>
          </a:p>
        </p:txBody>
      </p:sp>
    </p:spTree>
    <p:extLst>
      <p:ext uri="{BB962C8B-B14F-4D97-AF65-F5344CB8AC3E}">
        <p14:creationId xmlns:p14="http://schemas.microsoft.com/office/powerpoint/2010/main" val="3492463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571500" y="419759"/>
            <a:ext cx="7886700" cy="780391"/>
          </a:xfrm>
        </p:spPr>
        <p:txBody>
          <a:bodyPr>
            <a:normAutofit/>
          </a:bodyPr>
          <a:lstStyle/>
          <a:p>
            <a:pPr algn="ctr"/>
            <a:r>
              <a:rPr lang="en-US" dirty="0"/>
              <a:t>Adult Felony Expungements, cont.</a:t>
            </a:r>
          </a:p>
        </p:txBody>
      </p:sp>
      <p:sp>
        <p:nvSpPr>
          <p:cNvPr id="6" name="Rectangle 5"/>
          <p:cNvSpPr/>
          <p:nvPr/>
        </p:nvSpPr>
        <p:spPr>
          <a:xfrm>
            <a:off x="57150" y="1352550"/>
            <a:ext cx="8915400" cy="2147254"/>
          </a:xfrm>
          <a:prstGeom prst="rect">
            <a:avLst/>
          </a:prstGeom>
        </p:spPr>
        <p:txBody>
          <a:bodyPr wrap="square">
            <a:spAutoFit/>
          </a:bodyPr>
          <a:lstStyle/>
          <a:p>
            <a:pPr lvl="0"/>
            <a:r>
              <a:rPr lang="en-US" sz="1600" dirty="0"/>
              <a:t>A person is eligible for only one (1) felony expunction under this paragraph. For the purposes of this section, the terms “one (1) conviction” and “one (1) felony expunction” mean and include all convictions that arose from a common nucleus of operative facts as determined in the discretion of the court.” </a:t>
            </a:r>
          </a:p>
          <a:p>
            <a:pPr lvl="0"/>
            <a:endParaRPr lang="en-US" sz="1600" dirty="0"/>
          </a:p>
          <a:p>
            <a:pPr lvl="0"/>
            <a:endParaRPr lang="en-US" sz="1600" dirty="0"/>
          </a:p>
          <a:p>
            <a:pPr lvl="0" algn="r">
              <a:lnSpc>
                <a:spcPct val="115000"/>
              </a:lnSpc>
              <a:spcAft>
                <a:spcPts val="1000"/>
              </a:spcAft>
            </a:pPr>
            <a:r>
              <a:rPr lang="en-US" sz="800" dirty="0">
                <a:solidFill>
                  <a:prstClr val="black"/>
                </a:solidFill>
                <a:ea typeface="Calibri"/>
                <a:cs typeface="Iskoola Pota" panose="020B0502040204020203" pitchFamily="34" charset="0"/>
              </a:rPr>
              <a:t>Miss. Code Ann. § 99-19-71(2)(a)*</a:t>
            </a:r>
          </a:p>
          <a:p>
            <a:pPr lvl="0"/>
            <a:endParaRPr lang="en-US" dirty="0"/>
          </a:p>
          <a:p>
            <a:pPr lvl="0"/>
            <a:endParaRPr lang="en-US" dirty="0">
              <a:solidFill>
                <a:prstClr val="black"/>
              </a:solidFill>
            </a:endParaRPr>
          </a:p>
        </p:txBody>
      </p:sp>
    </p:spTree>
    <p:extLst>
      <p:ext uri="{BB962C8B-B14F-4D97-AF65-F5344CB8AC3E}">
        <p14:creationId xmlns:p14="http://schemas.microsoft.com/office/powerpoint/2010/main" val="1077470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1276350"/>
            <a:ext cx="3797709" cy="3798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txBox="1">
            <a:spLocks/>
          </p:cNvSpPr>
          <p:nvPr/>
        </p:nvSpPr>
        <p:spPr>
          <a:xfrm>
            <a:off x="148265" y="114300"/>
            <a:ext cx="5009856" cy="8572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solidFill>
                  <a:srgbClr val="7030A0"/>
                </a:solidFill>
                <a:latin typeface="Tw Cen MT" panose="020B0602020104020603" pitchFamily="34" charset="0"/>
                <a:cs typeface="Iskoola Pota" panose="020B0502040204020203" pitchFamily="34" charset="0"/>
              </a:rPr>
              <a:t>INFORMATION REQURIED</a:t>
            </a:r>
          </a:p>
        </p:txBody>
      </p:sp>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114300"/>
            <a:ext cx="3797709" cy="106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05293" y="932693"/>
            <a:ext cx="4495800" cy="3293209"/>
          </a:xfrm>
          <a:prstGeom prst="rect">
            <a:avLst/>
          </a:prstGeom>
          <a:noFill/>
        </p:spPr>
        <p:txBody>
          <a:bodyPr wrap="square" rtlCol="0">
            <a:spAutoFit/>
          </a:bodyPr>
          <a:lstStyle/>
          <a:p>
            <a:pPr marL="342900" indent="-342900">
              <a:buClr>
                <a:schemeClr val="accent1"/>
              </a:buClr>
              <a:buFont typeface="Arial" panose="020B0604020202020204" pitchFamily="34" charset="0"/>
              <a:buChar char="•"/>
            </a:pPr>
            <a:r>
              <a:rPr lang="en-US" sz="2400" b="1" i="1" dirty="0">
                <a:latin typeface="Tw Cen MT" panose="020B0602020104020603" pitchFamily="34" charset="0"/>
                <a:cs typeface="Iskoola Pota" panose="020B0502040204020203" pitchFamily="34" charset="0"/>
              </a:rPr>
              <a:t>Felony</a:t>
            </a:r>
          </a:p>
          <a:p>
            <a:pPr marL="800100" lvl="1" indent="-342900">
              <a:buClr>
                <a:schemeClr val="accent1"/>
              </a:buClr>
              <a:buFont typeface="Arial" panose="020B0604020202020204" pitchFamily="34" charset="0"/>
              <a:buChar char="•"/>
            </a:pPr>
            <a:r>
              <a:rPr lang="en-US" sz="2000" i="1" dirty="0">
                <a:latin typeface="Tw Cen MT" panose="020B0602020104020603" pitchFamily="34" charset="0"/>
                <a:cs typeface="Iskoola Pota" panose="020B0502040204020203" pitchFamily="34" charset="0"/>
              </a:rPr>
              <a:t>Indictment</a:t>
            </a:r>
          </a:p>
          <a:p>
            <a:pPr marL="800100" lvl="1" indent="-342900">
              <a:buClr>
                <a:schemeClr val="accent1"/>
              </a:buClr>
              <a:buFont typeface="Arial" panose="020B0604020202020204" pitchFamily="34" charset="0"/>
              <a:buChar char="•"/>
            </a:pPr>
            <a:r>
              <a:rPr lang="en-US" sz="2000" i="1" dirty="0">
                <a:latin typeface="Tw Cen MT" panose="020B0602020104020603" pitchFamily="34" charset="0"/>
                <a:cs typeface="Iskoola Pota" panose="020B0502040204020203" pitchFamily="34" charset="0"/>
              </a:rPr>
              <a:t>Sentencing Order</a:t>
            </a:r>
          </a:p>
          <a:p>
            <a:pPr marL="800100" lvl="1" indent="-342900">
              <a:buClr>
                <a:schemeClr val="accent1"/>
              </a:buClr>
              <a:buFont typeface="Arial" panose="020B0604020202020204" pitchFamily="34" charset="0"/>
              <a:buChar char="•"/>
            </a:pPr>
            <a:r>
              <a:rPr lang="en-US" sz="2000" i="1" dirty="0">
                <a:latin typeface="Tw Cen MT" panose="020B0602020104020603" pitchFamily="34" charset="0"/>
                <a:cs typeface="Iskoola Pota" panose="020B0502040204020203" pitchFamily="34" charset="0"/>
              </a:rPr>
              <a:t>Discharge Order</a:t>
            </a:r>
          </a:p>
          <a:p>
            <a:pPr marL="800100" lvl="1" indent="-342900">
              <a:buClr>
                <a:schemeClr val="accent1"/>
              </a:buClr>
              <a:buFont typeface="Arial" panose="020B0604020202020204" pitchFamily="34" charset="0"/>
              <a:buChar char="•"/>
            </a:pPr>
            <a:r>
              <a:rPr lang="en-US" sz="2000" i="1" dirty="0">
                <a:latin typeface="Tw Cen MT" panose="020B0602020104020603" pitchFamily="34" charset="0"/>
                <a:cs typeface="Iskoola Pota" panose="020B0502040204020203" pitchFamily="34" charset="0"/>
              </a:rPr>
              <a:t>Dismissal Order</a:t>
            </a:r>
          </a:p>
          <a:p>
            <a:pPr marL="800100" lvl="1" indent="-342900">
              <a:buClr>
                <a:schemeClr val="accent1"/>
              </a:buClr>
              <a:buFont typeface="Arial" panose="020B0604020202020204" pitchFamily="34" charset="0"/>
              <a:buChar char="•"/>
            </a:pPr>
            <a:r>
              <a:rPr lang="en-US" sz="2000" i="1" dirty="0">
                <a:latin typeface="Tw Cen MT" panose="020B0602020104020603" pitchFamily="34" charset="0"/>
                <a:cs typeface="Iskoola Pota" panose="020B0502040204020203" pitchFamily="34" charset="0"/>
              </a:rPr>
              <a:t>Proof of Payment of Fines/Fees</a:t>
            </a:r>
          </a:p>
          <a:p>
            <a:pPr lvl="1">
              <a:buClr>
                <a:schemeClr val="accent1"/>
              </a:buClr>
            </a:pPr>
            <a:endParaRPr lang="en-US" sz="2000" i="1" dirty="0">
              <a:latin typeface="Tw Cen MT" panose="020B0602020104020603" pitchFamily="34" charset="0"/>
              <a:cs typeface="Iskoola Pota" panose="020B0502040204020203" pitchFamily="34" charset="0"/>
            </a:endParaRPr>
          </a:p>
          <a:p>
            <a:pPr marL="342900" indent="-342900">
              <a:buClr>
                <a:schemeClr val="accent1"/>
              </a:buClr>
              <a:buFont typeface="Arial" panose="020B0604020202020204" pitchFamily="34" charset="0"/>
              <a:buChar char="•"/>
            </a:pPr>
            <a:r>
              <a:rPr lang="en-US" sz="2400" b="1" i="1" dirty="0">
                <a:latin typeface="Tw Cen MT" panose="020B0602020104020603" pitchFamily="34" charset="0"/>
                <a:cs typeface="Iskoola Pota" panose="020B0502040204020203" pitchFamily="34" charset="0"/>
              </a:rPr>
              <a:t>Misdemeanor</a:t>
            </a:r>
          </a:p>
          <a:p>
            <a:pPr marL="800100" lvl="1" indent="-342900">
              <a:buClr>
                <a:schemeClr val="accent1"/>
              </a:buClr>
              <a:buFont typeface="Arial" panose="020B0604020202020204" pitchFamily="34" charset="0"/>
              <a:buChar char="•"/>
            </a:pPr>
            <a:r>
              <a:rPr lang="en-US" sz="2000" i="1" dirty="0">
                <a:latin typeface="Tw Cen MT" panose="020B0602020104020603" pitchFamily="34" charset="0"/>
                <a:cs typeface="Iskoola Pota" panose="020B0502040204020203" pitchFamily="34" charset="0"/>
              </a:rPr>
              <a:t>Abstract of Court Record</a:t>
            </a:r>
          </a:p>
          <a:p>
            <a:pPr marL="800100" lvl="1" indent="-342900">
              <a:buClr>
                <a:schemeClr val="accent1"/>
              </a:buClr>
              <a:buFont typeface="Arial" panose="020B0604020202020204" pitchFamily="34" charset="0"/>
              <a:buChar char="•"/>
            </a:pPr>
            <a:r>
              <a:rPr lang="en-US" sz="2000" i="1" dirty="0">
                <a:latin typeface="Tw Cen MT" panose="020B0602020104020603" pitchFamily="34" charset="0"/>
                <a:cs typeface="Iskoola Pota" panose="020B0502040204020203" pitchFamily="34" charset="0"/>
              </a:rPr>
              <a:t>Proof of Payment of Fines/Fees</a:t>
            </a:r>
          </a:p>
        </p:txBody>
      </p:sp>
      <p:cxnSp>
        <p:nvCxnSpPr>
          <p:cNvPr id="4" name="Straight Connector 3"/>
          <p:cNvCxnSpPr/>
          <p:nvPr/>
        </p:nvCxnSpPr>
        <p:spPr>
          <a:xfrm>
            <a:off x="405293" y="998366"/>
            <a:ext cx="4495800"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257801" y="36241"/>
            <a:ext cx="3797708" cy="5339923"/>
          </a:xfrm>
          <a:prstGeom prst="rect">
            <a:avLst/>
          </a:prstGeom>
          <a:noFill/>
          <a:ln>
            <a:noFill/>
          </a:ln>
        </p:spPr>
        <p:txBody>
          <a:bodyPr wrap="square" rtlCol="0">
            <a:spAutoFit/>
          </a:bodyPr>
          <a:lstStyle/>
          <a:p>
            <a:endParaRPr lang="en-US" sz="1400" dirty="0">
              <a:solidFill>
                <a:prstClr val="white"/>
              </a:solidFill>
              <a:latin typeface="Iskoola Pota" panose="020B0502040204020203" pitchFamily="34" charset="0"/>
              <a:cs typeface="Iskoola Pota" panose="020B0502040204020203" pitchFamily="34" charset="0"/>
            </a:endParaRPr>
          </a:p>
          <a:p>
            <a:pPr algn="ctr"/>
            <a:r>
              <a:rPr lang="en-US" sz="1200" dirty="0">
                <a:solidFill>
                  <a:prstClr val="white"/>
                </a:solidFill>
                <a:cs typeface="Iskoola Pota" panose="020B0502040204020203" pitchFamily="34" charset="0"/>
              </a:rPr>
              <a:t>OBTAINING COURT RECORDS</a:t>
            </a:r>
          </a:p>
          <a:p>
            <a:endParaRPr lang="en-US" sz="1200" dirty="0">
              <a:solidFill>
                <a:prstClr val="white"/>
              </a:solidFill>
              <a:cs typeface="Iskoola Pota" panose="020B0502040204020203" pitchFamily="34" charset="0"/>
            </a:endParaRPr>
          </a:p>
          <a:p>
            <a:r>
              <a:rPr lang="en-US" sz="1200" dirty="0">
                <a:solidFill>
                  <a:prstClr val="white"/>
                </a:solidFill>
                <a:cs typeface="Iskoola Pota" panose="020B0502040204020203" pitchFamily="34" charset="0"/>
              </a:rPr>
              <a:t>Contact the court in which the case was brought</a:t>
            </a:r>
            <a:r>
              <a:rPr lang="en-US" sz="1200" dirty="0">
                <a:solidFill>
                  <a:prstClr val="white"/>
                </a:solidFill>
                <a:latin typeface="Iskoola Pota" panose="020B0502040204020203" pitchFamily="34" charset="0"/>
                <a:cs typeface="Iskoola Pota" panose="020B0502040204020203" pitchFamily="34" charset="0"/>
              </a:rPr>
              <a:t>.</a:t>
            </a:r>
          </a:p>
          <a:p>
            <a:endParaRPr lang="en-US" sz="800" dirty="0">
              <a:solidFill>
                <a:prstClr val="white"/>
              </a:solidFill>
              <a:latin typeface="Iskoola Pota" panose="020B0502040204020203" pitchFamily="34" charset="0"/>
              <a:cs typeface="Iskoola Pota" panose="020B0502040204020203" pitchFamily="34" charset="0"/>
            </a:endParaRPr>
          </a:p>
          <a:p>
            <a:endParaRPr lang="en-US" sz="1400" dirty="0">
              <a:solidFill>
                <a:prstClr val="white"/>
              </a:solidFill>
              <a:latin typeface="Iskoola Pota" panose="020B0502040204020203" pitchFamily="34" charset="0"/>
              <a:cs typeface="Iskoola Pota" panose="020B0502040204020203" pitchFamily="34" charset="0"/>
            </a:endParaRPr>
          </a:p>
          <a:p>
            <a:endParaRPr lang="en-US" sz="1200" dirty="0">
              <a:solidFill>
                <a:prstClr val="white"/>
              </a:solidFill>
              <a:latin typeface="Iskoola Pota" panose="020B0502040204020203" pitchFamily="34" charset="0"/>
              <a:cs typeface="Iskoola Pota" panose="020B0502040204020203" pitchFamily="34" charset="0"/>
            </a:endParaRPr>
          </a:p>
          <a:p>
            <a:pPr algn="ctr"/>
            <a:r>
              <a:rPr lang="en-US" sz="1200" dirty="0">
                <a:solidFill>
                  <a:prstClr val="white"/>
                </a:solidFill>
                <a:cs typeface="Iskoola Pota" panose="020B0502040204020203" pitchFamily="34" charset="0"/>
              </a:rPr>
              <a:t>OBTAINING CRIMINAL HISTORY RECORDS</a:t>
            </a:r>
          </a:p>
          <a:p>
            <a:endParaRPr lang="en-US" sz="1200" dirty="0">
              <a:solidFill>
                <a:prstClr val="white"/>
              </a:solidFill>
              <a:cs typeface="Iskoola Pota" panose="020B0502040204020203" pitchFamily="34" charset="0"/>
            </a:endParaRPr>
          </a:p>
          <a:p>
            <a:endParaRPr lang="en-US" sz="100" dirty="0">
              <a:solidFill>
                <a:prstClr val="white"/>
              </a:solidFill>
              <a:cs typeface="Iskoola Pota" panose="020B0502040204020203" pitchFamily="34" charset="0"/>
            </a:endParaRPr>
          </a:p>
          <a:p>
            <a:r>
              <a:rPr lang="en-US" sz="1200" dirty="0">
                <a:solidFill>
                  <a:prstClr val="white"/>
                </a:solidFill>
                <a:cs typeface="Iskoola Pota" panose="020B0502040204020203" pitchFamily="34" charset="0"/>
              </a:rPr>
              <a:t>For </a:t>
            </a:r>
            <a:r>
              <a:rPr lang="en-US" sz="1200" dirty="0">
                <a:solidFill>
                  <a:srgbClr val="92D050"/>
                </a:solidFill>
                <a:cs typeface="Iskoola Pota" panose="020B0502040204020203" pitchFamily="34" charset="0"/>
              </a:rPr>
              <a:t>county </a:t>
            </a:r>
            <a:r>
              <a:rPr lang="en-US" sz="1200" dirty="0">
                <a:solidFill>
                  <a:prstClr val="white"/>
                </a:solidFill>
                <a:cs typeface="Iskoola Pota" panose="020B0502040204020203" pitchFamily="34" charset="0"/>
              </a:rPr>
              <a:t>specific information, contact the law enforcement or corrections agency in the county in which the offense(s) occurred.</a:t>
            </a:r>
          </a:p>
          <a:p>
            <a:endParaRPr lang="en-US" sz="1200" dirty="0">
              <a:solidFill>
                <a:prstClr val="white"/>
              </a:solidFill>
              <a:cs typeface="Iskoola Pota" panose="020B0502040204020203" pitchFamily="34" charset="0"/>
            </a:endParaRPr>
          </a:p>
          <a:p>
            <a:r>
              <a:rPr lang="en-US" sz="1200" dirty="0">
                <a:solidFill>
                  <a:prstClr val="white"/>
                </a:solidFill>
                <a:cs typeface="Iskoola Pota" panose="020B0502040204020203" pitchFamily="34" charset="0"/>
              </a:rPr>
              <a:t>For </a:t>
            </a:r>
            <a:r>
              <a:rPr lang="en-US" sz="1200" dirty="0">
                <a:solidFill>
                  <a:srgbClr val="92D050"/>
                </a:solidFill>
                <a:cs typeface="Iskoola Pota" panose="020B0502040204020203" pitchFamily="34" charset="0"/>
              </a:rPr>
              <a:t>statewide </a:t>
            </a:r>
            <a:r>
              <a:rPr lang="en-US" sz="1200" dirty="0">
                <a:solidFill>
                  <a:prstClr val="white"/>
                </a:solidFill>
                <a:cs typeface="Iskoola Pota" panose="020B0502040204020203" pitchFamily="34" charset="0"/>
              </a:rPr>
              <a:t>information, contact:</a:t>
            </a:r>
          </a:p>
          <a:p>
            <a:r>
              <a:rPr lang="en-US" sz="1200" dirty="0">
                <a:solidFill>
                  <a:prstClr val="white"/>
                </a:solidFill>
                <a:cs typeface="Iskoola Pota" panose="020B0502040204020203" pitchFamily="34" charset="0"/>
              </a:rPr>
              <a:t>Mississippi Department of Public Safety Mississippi Bureau of Investigation</a:t>
            </a:r>
          </a:p>
          <a:p>
            <a:r>
              <a:rPr lang="en-US" sz="1200" dirty="0">
                <a:solidFill>
                  <a:prstClr val="white"/>
                </a:solidFill>
                <a:cs typeface="Iskoola Pota" panose="020B0502040204020203" pitchFamily="34" charset="0"/>
              </a:rPr>
              <a:t>Criminal Information Center</a:t>
            </a:r>
          </a:p>
          <a:p>
            <a:r>
              <a:rPr lang="en-US" sz="1200" dirty="0">
                <a:solidFill>
                  <a:prstClr val="white"/>
                </a:solidFill>
                <a:cs typeface="Iskoola Pota" panose="020B0502040204020203" pitchFamily="34" charset="0"/>
              </a:rPr>
              <a:t>3891 Highway  468W</a:t>
            </a:r>
          </a:p>
          <a:p>
            <a:r>
              <a:rPr lang="en-US" sz="1200" dirty="0">
                <a:solidFill>
                  <a:prstClr val="white"/>
                </a:solidFill>
                <a:cs typeface="Iskoola Pota" panose="020B0502040204020203" pitchFamily="34" charset="0"/>
              </a:rPr>
              <a:t>Pearl, MS 39208 </a:t>
            </a:r>
            <a:r>
              <a:rPr lang="en-US" sz="1200" dirty="0" err="1">
                <a:solidFill>
                  <a:prstClr val="white"/>
                </a:solidFill>
                <a:cs typeface="Iskoola Pota" panose="020B0502040204020203" pitchFamily="34" charset="0"/>
              </a:rPr>
              <a:t>Ph</a:t>
            </a:r>
            <a:r>
              <a:rPr lang="en-US" sz="1200" dirty="0">
                <a:solidFill>
                  <a:prstClr val="white"/>
                </a:solidFill>
                <a:cs typeface="Iskoola Pota" panose="020B0502040204020203" pitchFamily="34" charset="0"/>
              </a:rPr>
              <a:t>: (601) 933-2600</a:t>
            </a:r>
          </a:p>
          <a:p>
            <a:endParaRPr lang="en-US" sz="1200" dirty="0">
              <a:solidFill>
                <a:prstClr val="white"/>
              </a:solidFill>
              <a:cs typeface="Iskoola Pota" panose="020B0502040204020203" pitchFamily="34" charset="0"/>
            </a:endParaRPr>
          </a:p>
          <a:p>
            <a:r>
              <a:rPr lang="en-US" sz="1200" dirty="0">
                <a:solidFill>
                  <a:prstClr val="white"/>
                </a:solidFill>
                <a:cs typeface="Iskoola Pota" panose="020B0502040204020203" pitchFamily="34" charset="0"/>
              </a:rPr>
              <a:t>For </a:t>
            </a:r>
            <a:r>
              <a:rPr lang="en-US" sz="1200" dirty="0">
                <a:solidFill>
                  <a:srgbClr val="92D050"/>
                </a:solidFill>
                <a:cs typeface="Iskoola Pota" panose="020B0502040204020203" pitchFamily="34" charset="0"/>
              </a:rPr>
              <a:t>nationwide </a:t>
            </a:r>
            <a:r>
              <a:rPr lang="en-US" sz="1200" dirty="0">
                <a:solidFill>
                  <a:prstClr val="white"/>
                </a:solidFill>
                <a:cs typeface="Iskoola Pota" panose="020B0502040204020203" pitchFamily="34" charset="0"/>
              </a:rPr>
              <a:t>information, contact the Federal Bureau of Investigation’s Criminal Justice Information Services Division.</a:t>
            </a:r>
          </a:p>
          <a:p>
            <a:r>
              <a:rPr lang="en-US" sz="1200" dirty="0">
                <a:solidFill>
                  <a:prstClr val="white"/>
                </a:solidFill>
                <a:cs typeface="Iskoola Pota" panose="020B0502040204020203" pitchFamily="34" charset="0"/>
              </a:rPr>
              <a:t>FBI Jackson Field Office</a:t>
            </a:r>
          </a:p>
          <a:p>
            <a:r>
              <a:rPr lang="en-US" sz="1200" dirty="0">
                <a:solidFill>
                  <a:prstClr val="white"/>
                </a:solidFill>
                <a:cs typeface="Iskoola Pota" panose="020B0502040204020203" pitchFamily="34" charset="0"/>
              </a:rPr>
              <a:t>1220 Echelon Parkway</a:t>
            </a:r>
          </a:p>
          <a:p>
            <a:r>
              <a:rPr lang="en-US" sz="1200" dirty="0">
                <a:solidFill>
                  <a:prstClr val="white"/>
                </a:solidFill>
                <a:cs typeface="Iskoola Pota" panose="020B0502040204020203" pitchFamily="34" charset="0"/>
              </a:rPr>
              <a:t>Jackson, MS 39213</a:t>
            </a:r>
          </a:p>
          <a:p>
            <a:r>
              <a:rPr lang="en-US" sz="1200" dirty="0">
                <a:solidFill>
                  <a:prstClr val="white"/>
                </a:solidFill>
                <a:cs typeface="Iskoola Pota" panose="020B0502040204020203" pitchFamily="34" charset="0"/>
              </a:rPr>
              <a:t>Phone: (601) 948-5000</a:t>
            </a:r>
          </a:p>
          <a:p>
            <a:endParaRPr lang="en-US" sz="1600" dirty="0">
              <a:solidFill>
                <a:prstClr val="white"/>
              </a:solidFill>
              <a:cs typeface="Iskoola Pota" panose="020B0502040204020203" pitchFamily="34" charset="0"/>
            </a:endParaRPr>
          </a:p>
        </p:txBody>
      </p:sp>
      <p:cxnSp>
        <p:nvCxnSpPr>
          <p:cNvPr id="8" name="Straight Connector 7"/>
          <p:cNvCxnSpPr/>
          <p:nvPr/>
        </p:nvCxnSpPr>
        <p:spPr>
          <a:xfrm>
            <a:off x="5664609" y="1612280"/>
            <a:ext cx="3200400"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614219" y="543489"/>
            <a:ext cx="3200400"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8630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419760"/>
            <a:ext cx="6667500" cy="556574"/>
          </a:xfrm>
        </p:spPr>
        <p:txBody>
          <a:bodyPr>
            <a:normAutofit fontScale="90000"/>
          </a:bodyPr>
          <a:lstStyle/>
          <a:p>
            <a:pPr algn="ctr"/>
            <a:r>
              <a:rPr lang="en-US" dirty="0"/>
              <a:t>The Process</a:t>
            </a:r>
          </a:p>
        </p:txBody>
      </p:sp>
      <p:sp>
        <p:nvSpPr>
          <p:cNvPr id="5" name="Rectangle 4"/>
          <p:cNvSpPr/>
          <p:nvPr/>
        </p:nvSpPr>
        <p:spPr>
          <a:xfrm>
            <a:off x="685800" y="698047"/>
            <a:ext cx="3429000" cy="3693319"/>
          </a:xfrm>
          <a:prstGeom prst="rect">
            <a:avLst/>
          </a:prstGeom>
        </p:spPr>
        <p:txBody>
          <a:bodyPr wrap="square">
            <a:spAutoFit/>
          </a:bodyPr>
          <a:lstStyle/>
          <a:p>
            <a:pPr marL="342900" indent="-342900">
              <a:buFont typeface="+mj-lt"/>
              <a:buAutoNum type="arabicPeriod"/>
            </a:pPr>
            <a:endParaRPr lang="en-US" dirty="0">
              <a:cs typeface="Iskoola Pota" panose="020B0502040204020203" pitchFamily="34" charset="0"/>
            </a:endParaRPr>
          </a:p>
          <a:p>
            <a:pPr marL="342900" indent="-342900">
              <a:buFont typeface="+mj-lt"/>
              <a:buAutoNum type="arabicPeriod"/>
            </a:pPr>
            <a:r>
              <a:rPr lang="en-US" dirty="0">
                <a:cs typeface="Iskoola Pota" panose="020B0502040204020203" pitchFamily="34" charset="0"/>
              </a:rPr>
              <a:t>Intake</a:t>
            </a:r>
          </a:p>
          <a:p>
            <a:pPr marL="342900" indent="-342900">
              <a:buFont typeface="+mj-lt"/>
              <a:buAutoNum type="arabicPeriod"/>
            </a:pPr>
            <a:endParaRPr lang="en-US" dirty="0">
              <a:cs typeface="Iskoola Pota" panose="020B0502040204020203" pitchFamily="34" charset="0"/>
            </a:endParaRPr>
          </a:p>
          <a:p>
            <a:pPr marL="342900" indent="-342900">
              <a:buFont typeface="+mj-lt"/>
              <a:buAutoNum type="arabicPeriod"/>
            </a:pPr>
            <a:r>
              <a:rPr lang="en-US" dirty="0">
                <a:cs typeface="Iskoola Pota" panose="020B0502040204020203" pitchFamily="34" charset="0"/>
              </a:rPr>
              <a:t>Review</a:t>
            </a:r>
            <a:endParaRPr lang="en-US" dirty="0">
              <a:solidFill>
                <a:srgbClr val="92D050"/>
              </a:solidFill>
              <a:cs typeface="Iskoola Pota" panose="020B0502040204020203" pitchFamily="34" charset="0"/>
            </a:endParaRPr>
          </a:p>
          <a:p>
            <a:pPr marL="342900" indent="-342900">
              <a:buFont typeface="+mj-lt"/>
              <a:buAutoNum type="arabicPeriod"/>
            </a:pPr>
            <a:endParaRPr lang="en-US" dirty="0">
              <a:cs typeface="Iskoola Pota" panose="020B0502040204020203" pitchFamily="34" charset="0"/>
            </a:endParaRPr>
          </a:p>
          <a:p>
            <a:pPr marL="342900" indent="-342900">
              <a:buFont typeface="+mj-lt"/>
              <a:buAutoNum type="arabicPeriod"/>
            </a:pPr>
            <a:r>
              <a:rPr lang="en-US" dirty="0">
                <a:cs typeface="Iskoola Pota" panose="020B0502040204020203" pitchFamily="34" charset="0"/>
              </a:rPr>
              <a:t>Petition Drafting</a:t>
            </a:r>
          </a:p>
          <a:p>
            <a:pPr marL="342900" indent="-342900">
              <a:buFont typeface="+mj-lt"/>
              <a:buAutoNum type="arabicPeriod"/>
            </a:pPr>
            <a:endParaRPr lang="en-US" dirty="0">
              <a:cs typeface="Iskoola Pota" panose="020B0502040204020203" pitchFamily="34" charset="0"/>
            </a:endParaRPr>
          </a:p>
          <a:p>
            <a:pPr marL="342900" indent="-342900">
              <a:buFont typeface="+mj-lt"/>
              <a:buAutoNum type="arabicPeriod"/>
            </a:pPr>
            <a:r>
              <a:rPr lang="en-US" dirty="0">
                <a:cs typeface="Iskoola Pota" panose="020B0502040204020203" pitchFamily="34" charset="0"/>
              </a:rPr>
              <a:t>Filing</a:t>
            </a:r>
          </a:p>
          <a:p>
            <a:pPr marL="342900" indent="-342900">
              <a:buFont typeface="+mj-lt"/>
              <a:buAutoNum type="arabicPeriod"/>
            </a:pPr>
            <a:endParaRPr lang="en-US" dirty="0">
              <a:cs typeface="Iskoola Pota" panose="020B0502040204020203" pitchFamily="34" charset="0"/>
            </a:endParaRPr>
          </a:p>
          <a:p>
            <a:pPr marL="342900" indent="-342900">
              <a:buFont typeface="+mj-lt"/>
              <a:buAutoNum type="arabicPeriod"/>
            </a:pPr>
            <a:r>
              <a:rPr lang="en-US" dirty="0">
                <a:cs typeface="Iskoola Pota" panose="020B0502040204020203" pitchFamily="34" charset="0"/>
              </a:rPr>
              <a:t>Hearing (</a:t>
            </a:r>
            <a:r>
              <a:rPr lang="en-US" i="1" dirty="0">
                <a:cs typeface="Iskoola Pota" panose="020B0502040204020203" pitchFamily="34" charset="0"/>
              </a:rPr>
              <a:t>if applicable</a:t>
            </a:r>
            <a:r>
              <a:rPr lang="en-US" dirty="0">
                <a:cs typeface="Iskoola Pota" panose="020B0502040204020203" pitchFamily="34" charset="0"/>
              </a:rPr>
              <a:t>)</a:t>
            </a:r>
          </a:p>
          <a:p>
            <a:pPr marL="342900" indent="-342900">
              <a:buFont typeface="+mj-lt"/>
              <a:buAutoNum type="arabicPeriod"/>
            </a:pPr>
            <a:endParaRPr lang="en-US" dirty="0">
              <a:cs typeface="Iskoola Pota" panose="020B0502040204020203" pitchFamily="34" charset="0"/>
            </a:endParaRPr>
          </a:p>
          <a:p>
            <a:pPr marL="342900" indent="-342900">
              <a:buFont typeface="+mj-lt"/>
              <a:buAutoNum type="arabicPeriod"/>
            </a:pPr>
            <a:r>
              <a:rPr lang="en-US" dirty="0">
                <a:cs typeface="Iskoola Pota" panose="020B0502040204020203" pitchFamily="34" charset="0"/>
              </a:rPr>
              <a:t>Order &amp; Record Clearing</a:t>
            </a:r>
          </a:p>
          <a:p>
            <a:pPr lvl="1"/>
            <a:endParaRPr lang="en-US" dirty="0">
              <a:cs typeface="Iskoola Pota" panose="020B0502040204020203" pitchFamily="34" charset="0"/>
            </a:endParaRP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980564"/>
            <a:ext cx="3477491" cy="3687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68037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86200" y="826351"/>
            <a:ext cx="4686299" cy="4241367"/>
          </a:xfrm>
        </p:spPr>
        <p:txBody>
          <a:bodyPr>
            <a:normAutofit/>
          </a:bodyPr>
          <a:lstStyle/>
          <a:p>
            <a:pPr marL="45720" indent="0">
              <a:buNone/>
            </a:pPr>
            <a:r>
              <a:rPr lang="en-US" dirty="0"/>
              <a:t>There are 21 crimes that disenfranchise Mississippians – please note that a person is disenfranchised </a:t>
            </a:r>
            <a:r>
              <a:rPr lang="en-US" u="sng" dirty="0"/>
              <a:t>only</a:t>
            </a:r>
            <a:r>
              <a:rPr lang="en-US" dirty="0"/>
              <a:t> if he or she is actually convicted of one or more of the following crimes:</a:t>
            </a:r>
          </a:p>
          <a:p>
            <a:pPr marL="45720" indent="0">
              <a:buNone/>
            </a:pPr>
            <a:r>
              <a:rPr lang="en-US" dirty="0"/>
              <a:t> </a:t>
            </a:r>
          </a:p>
          <a:p>
            <a:pPr marL="45720" indent="0" algn="ctr">
              <a:buNone/>
            </a:pPr>
            <a:r>
              <a:rPr lang="en-US" sz="1800" dirty="0"/>
              <a:t>arson, armed robbery, bigamy, </a:t>
            </a:r>
            <a:r>
              <a:rPr lang="en-US" sz="1800" dirty="0">
                <a:solidFill>
                  <a:srgbClr val="7030A0"/>
                </a:solidFill>
              </a:rPr>
              <a:t>bribery</a:t>
            </a:r>
            <a:r>
              <a:rPr lang="en-US" sz="1800" dirty="0"/>
              <a:t>, carjacking, </a:t>
            </a:r>
            <a:r>
              <a:rPr lang="en-US" sz="1800" dirty="0">
                <a:solidFill>
                  <a:srgbClr val="7030A0"/>
                </a:solidFill>
              </a:rPr>
              <a:t>embezzlement</a:t>
            </a:r>
            <a:r>
              <a:rPr lang="en-US" sz="1800" dirty="0"/>
              <a:t>, </a:t>
            </a:r>
            <a:r>
              <a:rPr lang="en-US" sz="1800" dirty="0">
                <a:solidFill>
                  <a:srgbClr val="0070C0"/>
                </a:solidFill>
              </a:rPr>
              <a:t>extortion</a:t>
            </a:r>
            <a:r>
              <a:rPr lang="en-US" sz="1800" dirty="0"/>
              <a:t>, </a:t>
            </a:r>
            <a:r>
              <a:rPr lang="en-US" sz="1800" dirty="0">
                <a:solidFill>
                  <a:srgbClr val="0070C0"/>
                </a:solidFill>
              </a:rPr>
              <a:t>felony bad check</a:t>
            </a:r>
            <a:r>
              <a:rPr lang="en-US" sz="1800" dirty="0"/>
              <a:t>, </a:t>
            </a:r>
            <a:r>
              <a:rPr lang="en-US" sz="1800" dirty="0">
                <a:solidFill>
                  <a:srgbClr val="0070C0"/>
                </a:solidFill>
              </a:rPr>
              <a:t>felony shoplifting</a:t>
            </a:r>
            <a:r>
              <a:rPr lang="en-US" sz="1800" dirty="0"/>
              <a:t>, </a:t>
            </a:r>
            <a:r>
              <a:rPr lang="en-US" sz="1800" dirty="0">
                <a:solidFill>
                  <a:srgbClr val="0070C0"/>
                </a:solidFill>
              </a:rPr>
              <a:t>forgery</a:t>
            </a:r>
            <a:r>
              <a:rPr lang="en-US" sz="1800" dirty="0"/>
              <a:t>, </a:t>
            </a:r>
            <a:r>
              <a:rPr lang="en-US" sz="1800" dirty="0">
                <a:solidFill>
                  <a:srgbClr val="0070C0"/>
                </a:solidFill>
              </a:rPr>
              <a:t>larceny</a:t>
            </a:r>
            <a:r>
              <a:rPr lang="en-US" sz="1800" dirty="0"/>
              <a:t>, murder, </a:t>
            </a:r>
            <a:r>
              <a:rPr lang="en-US" sz="1800" dirty="0">
                <a:solidFill>
                  <a:srgbClr val="0070C0"/>
                </a:solidFill>
              </a:rPr>
              <a:t>obtaining money or goods under false pretense</a:t>
            </a:r>
            <a:r>
              <a:rPr lang="en-US" sz="1800" dirty="0"/>
              <a:t>, </a:t>
            </a:r>
            <a:r>
              <a:rPr lang="en-US" sz="1800" dirty="0">
                <a:solidFill>
                  <a:schemeClr val="tx1"/>
                </a:solidFill>
              </a:rPr>
              <a:t>perjury</a:t>
            </a:r>
            <a:r>
              <a:rPr lang="en-US" sz="1800" dirty="0"/>
              <a:t>, rape, </a:t>
            </a:r>
            <a:r>
              <a:rPr lang="en-US" sz="1800" dirty="0">
                <a:solidFill>
                  <a:srgbClr val="0070C0"/>
                </a:solidFill>
              </a:rPr>
              <a:t>receiving stolen property</a:t>
            </a:r>
            <a:r>
              <a:rPr lang="en-US" sz="1800" dirty="0"/>
              <a:t>, robbery, statutory rape, </a:t>
            </a:r>
            <a:r>
              <a:rPr lang="en-US" sz="1800" dirty="0">
                <a:solidFill>
                  <a:srgbClr val="0070C0"/>
                </a:solidFill>
              </a:rPr>
              <a:t>theft</a:t>
            </a:r>
            <a:r>
              <a:rPr lang="en-US" sz="1800" dirty="0"/>
              <a:t>, </a:t>
            </a:r>
            <a:r>
              <a:rPr lang="en-US" sz="1800" dirty="0">
                <a:solidFill>
                  <a:srgbClr val="0070C0"/>
                </a:solidFill>
              </a:rPr>
              <a:t>timber larceny</a:t>
            </a:r>
            <a:r>
              <a:rPr lang="en-US" sz="1800" dirty="0"/>
              <a:t>, and </a:t>
            </a:r>
            <a:r>
              <a:rPr lang="en-US" sz="1800" dirty="0">
                <a:solidFill>
                  <a:srgbClr val="0070C0"/>
                </a:solidFill>
              </a:rPr>
              <a:t>unlawful taking of a motor vehicle</a:t>
            </a:r>
          </a:p>
        </p:txBody>
      </p:sp>
      <p:pic>
        <p:nvPicPr>
          <p:cNvPr id="4" name="Picture 3" descr="Vote – Ohio’s Future Depends On You!"/>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849211"/>
            <a:ext cx="3562350" cy="3562350"/>
          </a:xfrm>
          <a:prstGeom prst="rect">
            <a:avLst/>
          </a:prstGeom>
        </p:spPr>
      </p:pic>
    </p:spTree>
    <p:extLst>
      <p:ext uri="{BB962C8B-B14F-4D97-AF65-F5344CB8AC3E}">
        <p14:creationId xmlns:p14="http://schemas.microsoft.com/office/powerpoint/2010/main" val="4276316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ctrTitle"/>
          </p:nvPr>
        </p:nvSpPr>
        <p:spPr>
          <a:xfrm>
            <a:off x="609600" y="1047750"/>
            <a:ext cx="8839200" cy="2895600"/>
          </a:xfrm>
        </p:spPr>
        <p:txBody>
          <a:bodyPr>
            <a:normAutofit/>
          </a:bodyPr>
          <a:lstStyle/>
          <a:p>
            <a:pPr algn="l"/>
            <a:r>
              <a:rPr lang="en-US" dirty="0">
                <a:solidFill>
                  <a:srgbClr val="7030A0"/>
                </a:solidFill>
              </a:rPr>
              <a:t>Know your Rights: Police Interactions</a:t>
            </a:r>
          </a:p>
        </p:txBody>
      </p:sp>
      <p:sp>
        <p:nvSpPr>
          <p:cNvPr id="5" name="Rectangle 4"/>
          <p:cNvSpPr>
            <a:spLocks noGrp="1"/>
          </p:cNvSpPr>
          <p:nvPr>
            <p:ph type="subTitle" idx="1"/>
          </p:nvPr>
        </p:nvSpPr>
        <p:spPr>
          <a:xfrm>
            <a:off x="762000" y="4324350"/>
            <a:ext cx="5943599" cy="674628"/>
          </a:xfrm>
        </p:spPr>
        <p:txBody>
          <a:bodyPr>
            <a:normAutofit fontScale="77500" lnSpcReduction="20000"/>
          </a:bodyPr>
          <a:lstStyle/>
          <a:p>
            <a:r>
              <a:rPr lang="en-US" sz="3300" dirty="0">
                <a:solidFill>
                  <a:srgbClr val="7030A0"/>
                </a:solidFill>
              </a:rPr>
              <a:t>PRESENTED BY: Victoria  Washington, Esq.</a:t>
            </a:r>
          </a:p>
          <a:p>
            <a:r>
              <a:rPr lang="en-US" sz="1800" dirty="0"/>
              <a:t>	</a:t>
            </a:r>
          </a:p>
          <a:p>
            <a:endParaRPr lang="en-US" sz="1800" dirty="0"/>
          </a:p>
          <a:p>
            <a:endParaRPr lang="en-US" sz="1800" dirty="0"/>
          </a:p>
          <a:p>
            <a:endParaRPr lang="en-US" sz="1800" dirty="0"/>
          </a:p>
          <a:p>
            <a:endParaRPr lang="en-US" sz="1800" dirty="0"/>
          </a:p>
        </p:txBody>
      </p:sp>
    </p:spTree>
    <p:extLst>
      <p:ext uri="{BB962C8B-B14F-4D97-AF65-F5344CB8AC3E}">
        <p14:creationId xmlns:p14="http://schemas.microsoft.com/office/powerpoint/2010/main" val="433450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A49CEB-854B-452E-B8EE-1ADFCA12B240}"/>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xmlns="" id="{D8DBA812-F495-4A20-A340-ABE048F13756}"/>
              </a:ext>
            </a:extLst>
          </p:cNvPr>
          <p:cNvSpPr>
            <a:spLocks noGrp="1"/>
          </p:cNvSpPr>
          <p:nvPr>
            <p:ph type="body" idx="1"/>
          </p:nvPr>
        </p:nvSpPr>
        <p:spPr/>
        <p:txBody>
          <a:bodyPr/>
          <a:lstStyle/>
          <a:p>
            <a:endParaRPr lang="en-US"/>
          </a:p>
        </p:txBody>
      </p:sp>
      <p:pic>
        <p:nvPicPr>
          <p:cNvPr id="4" name="Picture 2" descr="See the source image">
            <a:extLst>
              <a:ext uri="{FF2B5EF4-FFF2-40B4-BE49-F238E27FC236}">
                <a16:creationId xmlns:a16="http://schemas.microsoft.com/office/drawing/2014/main" xmlns="" id="{A5D2C7FB-7F15-455F-917C-1FFBD4A4FA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3959"/>
            <a:ext cx="81153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5489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962150"/>
            <a:ext cx="6803315" cy="1219200"/>
          </a:xfrm>
        </p:spPr>
        <p:txBody>
          <a:bodyPr/>
          <a:lstStyle/>
          <a:p>
            <a:r>
              <a:rPr lang="en-US" dirty="0">
                <a:solidFill>
                  <a:srgbClr val="7030A0"/>
                </a:solidFill>
              </a:rPr>
              <a:t>QUESTIONS?</a:t>
            </a:r>
          </a:p>
        </p:txBody>
      </p:sp>
      <p:sp>
        <p:nvSpPr>
          <p:cNvPr id="3" name="Rectangle 4"/>
          <p:cNvSpPr>
            <a:spLocks noGrp="1"/>
          </p:cNvSpPr>
          <p:nvPr>
            <p:ph type="subTitle" idx="1"/>
          </p:nvPr>
        </p:nvSpPr>
        <p:spPr>
          <a:xfrm>
            <a:off x="762000" y="3105150"/>
            <a:ext cx="8686800" cy="838200"/>
          </a:xfrm>
        </p:spPr>
        <p:txBody>
          <a:bodyPr>
            <a:noAutofit/>
          </a:bodyPr>
          <a:lstStyle/>
          <a:p>
            <a:r>
              <a:rPr lang="en-US" sz="2000" dirty="0">
                <a:solidFill>
                  <a:srgbClr val="7030A0"/>
                </a:solidFill>
              </a:rPr>
              <a:t>PRESENTED BY: Seirra S. Williams, </a:t>
            </a:r>
            <a:r>
              <a:rPr lang="en-US" sz="2000" dirty="0" smtClean="0">
                <a:solidFill>
                  <a:srgbClr val="7030A0"/>
                </a:solidFill>
              </a:rPr>
              <a:t>Esq.</a:t>
            </a:r>
          </a:p>
          <a:p>
            <a:r>
              <a:rPr lang="en-US" sz="2000" dirty="0" smtClean="0">
                <a:solidFill>
                  <a:srgbClr val="7030A0"/>
                </a:solidFill>
              </a:rPr>
              <a:t>Mississippi Volunteer Lawyers Project</a:t>
            </a:r>
          </a:p>
          <a:p>
            <a:r>
              <a:rPr lang="en-US" sz="2000" dirty="0" smtClean="0">
                <a:solidFill>
                  <a:srgbClr val="7030A0"/>
                </a:solidFill>
              </a:rPr>
              <a:t>Staff Attorney</a:t>
            </a:r>
          </a:p>
          <a:p>
            <a:r>
              <a:rPr lang="en-US" sz="2000" dirty="0" smtClean="0">
                <a:solidFill>
                  <a:srgbClr val="7030A0"/>
                </a:solidFill>
                <a:hlinkClick r:id="rId3"/>
              </a:rPr>
              <a:t>swilliams@mvlp.org</a:t>
            </a:r>
            <a:endParaRPr lang="en-US" sz="2000" dirty="0" smtClean="0">
              <a:solidFill>
                <a:srgbClr val="7030A0"/>
              </a:solidFill>
            </a:endParaRPr>
          </a:p>
          <a:p>
            <a:r>
              <a:rPr lang="en-US" sz="2000" dirty="0" smtClean="0">
                <a:solidFill>
                  <a:srgbClr val="7030A0"/>
                </a:solidFill>
              </a:rPr>
              <a:t>601-944-9678 ext. 105</a:t>
            </a:r>
          </a:p>
          <a:p>
            <a:r>
              <a:rPr lang="en-US" sz="2000" dirty="0">
                <a:solidFill>
                  <a:srgbClr val="7030A0"/>
                </a:solidFill>
              </a:rPr>
              <a:t>	</a:t>
            </a:r>
          </a:p>
          <a:p>
            <a:endParaRPr lang="en-US" sz="2000" dirty="0">
              <a:solidFill>
                <a:srgbClr val="7030A0"/>
              </a:solidFill>
            </a:endParaRPr>
          </a:p>
          <a:p>
            <a:endParaRPr lang="en-US" sz="2000" dirty="0">
              <a:solidFill>
                <a:srgbClr val="7030A0"/>
              </a:solidFill>
            </a:endParaRPr>
          </a:p>
          <a:p>
            <a:endParaRPr lang="en-US" sz="2000" dirty="0">
              <a:solidFill>
                <a:srgbClr val="7030A0"/>
              </a:solidFill>
            </a:endParaRPr>
          </a:p>
          <a:p>
            <a:endParaRPr lang="en-US" sz="2000" dirty="0">
              <a:solidFill>
                <a:srgbClr val="7030A0"/>
              </a:solidFill>
            </a:endParaRPr>
          </a:p>
        </p:txBody>
      </p:sp>
    </p:spTree>
    <p:extLst>
      <p:ext uri="{BB962C8B-B14F-4D97-AF65-F5344CB8AC3E}">
        <p14:creationId xmlns:p14="http://schemas.microsoft.com/office/powerpoint/2010/main" val="2419521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0" y="171450"/>
            <a:ext cx="9144000" cy="742950"/>
          </a:xfrm>
        </p:spPr>
        <p:txBody>
          <a:bodyPr>
            <a:normAutofit/>
          </a:bodyPr>
          <a:lstStyle/>
          <a:p>
            <a:pPr algn="ctr"/>
            <a:r>
              <a:rPr lang="en-US" dirty="0"/>
              <a:t>WHAT IS AN EXPUNGEMENT?</a:t>
            </a:r>
          </a:p>
        </p:txBody>
      </p:sp>
      <p:sp>
        <p:nvSpPr>
          <p:cNvPr id="3" name="Rectangle 2"/>
          <p:cNvSpPr>
            <a:spLocks noGrp="1"/>
          </p:cNvSpPr>
          <p:nvPr>
            <p:ph sz="half" idx="1"/>
          </p:nvPr>
        </p:nvSpPr>
        <p:spPr>
          <a:xfrm>
            <a:off x="0" y="1352550"/>
            <a:ext cx="5410200" cy="3019425"/>
          </a:xfrm>
        </p:spPr>
        <p:txBody>
          <a:bodyPr>
            <a:normAutofit lnSpcReduction="10000"/>
          </a:bodyPr>
          <a:lstStyle/>
          <a:p>
            <a:pPr>
              <a:buClr>
                <a:schemeClr val="accent1"/>
              </a:buClr>
              <a:buFont typeface="Wingdings" panose="05000000000000000000" pitchFamily="2" charset="2"/>
              <a:buChar char="v"/>
              <a:defRPr/>
            </a:pPr>
            <a:r>
              <a:rPr lang="en-US" sz="2000" dirty="0">
                <a:cs typeface="Iskoola Pota" panose="020B0502040204020203" pitchFamily="34" charset="0"/>
              </a:rPr>
              <a:t> An expungement is the deletion or “striking-out” of an offense or offenses from one’s criminal record.</a:t>
            </a:r>
          </a:p>
          <a:p>
            <a:pPr marL="0" indent="0">
              <a:buClr>
                <a:schemeClr val="accent1"/>
              </a:buClr>
              <a:buNone/>
              <a:defRPr/>
            </a:pPr>
            <a:endParaRPr lang="en-US" sz="2000" dirty="0">
              <a:cs typeface="Iskoola Pota" panose="020B0502040204020203" pitchFamily="34" charset="0"/>
            </a:endParaRPr>
          </a:p>
          <a:p>
            <a:pPr>
              <a:buClr>
                <a:schemeClr val="accent1"/>
              </a:buClr>
              <a:buFont typeface="Wingdings" panose="05000000000000000000" pitchFamily="2" charset="2"/>
              <a:buChar char="v"/>
              <a:defRPr/>
            </a:pPr>
            <a:r>
              <a:rPr lang="en-US" sz="2000" dirty="0"/>
              <a:t> In Mississippi, the effect of an expungement is to restore a person to the legal status he or she held previous to any arrest or indictment.* </a:t>
            </a:r>
          </a:p>
          <a:p>
            <a:pPr marL="0" indent="0" algn="ctr">
              <a:buNone/>
              <a:defRPr/>
            </a:pPr>
            <a:r>
              <a:rPr lang="en-US" sz="1900" dirty="0"/>
              <a:t>	Miss. Code Ann. § 99-19-71(3)</a:t>
            </a:r>
          </a:p>
          <a:p>
            <a:pPr>
              <a:buFont typeface="Wingdings" panose="05000000000000000000" pitchFamily="2" charset="2"/>
              <a:buChar char="v"/>
              <a:defRPr/>
            </a:pPr>
            <a:endParaRPr lang="en-US" sz="2400" dirty="0">
              <a:cs typeface="Iskoola Pota" panose="020B0502040204020203" pitchFamily="34" charset="0"/>
            </a:endParaRPr>
          </a:p>
          <a:p>
            <a:pPr>
              <a:buFont typeface="Wingdings" panose="05000000000000000000" pitchFamily="2" charset="2"/>
              <a:buChar char="v"/>
              <a:defRPr/>
            </a:pPr>
            <a:endParaRPr lang="en-US" sz="3200" dirty="0">
              <a:cs typeface="Iskoola Pota" panose="020B0502040204020203"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0" y="1276349"/>
            <a:ext cx="3086100" cy="3171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72080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rgbClr val="7030A0"/>
                </a:solidFill>
              </a:rPr>
              <a:t>What does “restore you to your Previous legal Status” Mean?</a:t>
            </a:r>
          </a:p>
        </p:txBody>
      </p:sp>
      <p:sp>
        <p:nvSpPr>
          <p:cNvPr id="5" name="Content Placeholder 4"/>
          <p:cNvSpPr>
            <a:spLocks noGrp="1"/>
          </p:cNvSpPr>
          <p:nvPr>
            <p:ph idx="1"/>
          </p:nvPr>
        </p:nvSpPr>
        <p:spPr/>
        <p:txBody>
          <a:bodyPr>
            <a:normAutofit fontScale="77500" lnSpcReduction="20000"/>
          </a:bodyPr>
          <a:lstStyle/>
          <a:p>
            <a:pPr>
              <a:buFont typeface="Wingdings" panose="05000000000000000000" pitchFamily="2" charset="2"/>
              <a:buChar char="v"/>
            </a:pPr>
            <a:r>
              <a:rPr lang="en-US" dirty="0"/>
              <a:t>On future job applications and interviews you can legally say you were not convicted, arrested, or indicted of that crime.</a:t>
            </a:r>
          </a:p>
          <a:p>
            <a:pPr marL="45720" indent="0">
              <a:buNone/>
            </a:pPr>
            <a:endParaRPr lang="en-US" dirty="0"/>
          </a:p>
          <a:p>
            <a:pPr>
              <a:buFont typeface="Wingdings" panose="05000000000000000000" pitchFamily="2" charset="2"/>
              <a:buChar char="v"/>
            </a:pPr>
            <a:r>
              <a:rPr lang="en-US" dirty="0"/>
              <a:t>If you are being questioned on the witness stand, in a deposition, or are completing an affidavit, one can without the fear of the penalty of perjury say he or she was not convicted of the crime that was expunged.</a:t>
            </a:r>
          </a:p>
          <a:p>
            <a:pPr marL="45720" indent="0">
              <a:buNone/>
            </a:pPr>
            <a:r>
              <a:rPr lang="en-US" dirty="0"/>
              <a:t> </a:t>
            </a:r>
          </a:p>
          <a:p>
            <a:pPr>
              <a:buFont typeface="Wingdings" panose="05000000000000000000" pitchFamily="2" charset="2"/>
              <a:buChar char="v"/>
            </a:pPr>
            <a:r>
              <a:rPr lang="en-US" dirty="0"/>
              <a:t>There is a confidential record kept of your conviction for the purpose of determining whether or not a person is a first offender in future cases.</a:t>
            </a:r>
          </a:p>
          <a:p>
            <a:pPr marL="45720" indent="0">
              <a:buNone/>
            </a:pPr>
            <a:r>
              <a:rPr lang="en-US" dirty="0"/>
              <a:t> </a:t>
            </a:r>
          </a:p>
          <a:p>
            <a:pPr>
              <a:buFont typeface="Wingdings" panose="05000000000000000000" pitchFamily="2" charset="2"/>
              <a:buChar char="v"/>
            </a:pPr>
            <a:r>
              <a:rPr lang="en-US" dirty="0"/>
              <a:t>A person who has received an order of expunction may have to tell an employer he or she had something on their criminal record expunged if the employer asks.</a:t>
            </a:r>
          </a:p>
          <a:p>
            <a:pPr marL="45720" indent="0">
              <a:buNone/>
            </a:pPr>
            <a:r>
              <a:rPr lang="en-US" dirty="0"/>
              <a:t> </a:t>
            </a:r>
          </a:p>
          <a:p>
            <a:pPr>
              <a:buFont typeface="Wingdings" panose="05000000000000000000" pitchFamily="2" charset="2"/>
              <a:buChar char="v"/>
            </a:pPr>
            <a:r>
              <a:rPr lang="en-US" dirty="0"/>
              <a:t>Upon request, a person shall be required to advise the court in private as to the previous conviction and expunction in any legal proceeding where the individual is called to be a prospective juror. </a:t>
            </a:r>
          </a:p>
        </p:txBody>
      </p:sp>
    </p:spTree>
    <p:extLst>
      <p:ext uri="{BB962C8B-B14F-4D97-AF65-F5344CB8AC3E}">
        <p14:creationId xmlns:p14="http://schemas.microsoft.com/office/powerpoint/2010/main" val="194155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8150"/>
            <a:ext cx="9144000" cy="742950"/>
          </a:xfrm>
        </p:spPr>
        <p:txBody>
          <a:bodyPr>
            <a:normAutofit fontScale="90000"/>
          </a:bodyPr>
          <a:lstStyle/>
          <a:p>
            <a:pPr algn="ctr"/>
            <a:r>
              <a:rPr lang="en-US" dirty="0"/>
              <a:t>What can be expunged in the state of Mississippi?</a:t>
            </a:r>
          </a:p>
        </p:txBody>
      </p:sp>
      <p:sp>
        <p:nvSpPr>
          <p:cNvPr id="3" name="Content Placeholder 2"/>
          <p:cNvSpPr>
            <a:spLocks noGrp="1"/>
          </p:cNvSpPr>
          <p:nvPr>
            <p:ph sz="half" idx="1"/>
          </p:nvPr>
        </p:nvSpPr>
        <p:spPr>
          <a:xfrm>
            <a:off x="190500" y="1657350"/>
            <a:ext cx="8763000" cy="2743200"/>
          </a:xfrm>
        </p:spPr>
        <p:txBody>
          <a:bodyPr>
            <a:normAutofit/>
          </a:bodyPr>
          <a:lstStyle/>
          <a:p>
            <a:pPr>
              <a:buFont typeface="Wingdings" panose="05000000000000000000" pitchFamily="2" charset="2"/>
              <a:buChar char="v"/>
            </a:pPr>
            <a:r>
              <a:rPr lang="en-US" sz="2500" dirty="0"/>
              <a:t> </a:t>
            </a:r>
            <a:r>
              <a:rPr lang="en-US" sz="2400" dirty="0"/>
              <a:t>Arrests, Dismissals, No Bill, Remanded to file, etc. </a:t>
            </a:r>
            <a:r>
              <a:rPr lang="en-US" sz="2400" i="1" dirty="0"/>
              <a:t>No conviction</a:t>
            </a:r>
          </a:p>
          <a:p>
            <a:pPr>
              <a:buFont typeface="Wingdings" panose="05000000000000000000" pitchFamily="2" charset="2"/>
              <a:buChar char="v"/>
            </a:pPr>
            <a:r>
              <a:rPr lang="en-US" sz="2400" dirty="0"/>
              <a:t> Misdemeanors</a:t>
            </a:r>
          </a:p>
          <a:p>
            <a:pPr>
              <a:buFont typeface="Wingdings" panose="05000000000000000000" pitchFamily="2" charset="2"/>
              <a:buChar char="v"/>
            </a:pPr>
            <a:r>
              <a:rPr lang="en-US" sz="2400" dirty="0"/>
              <a:t> DUI – 1</a:t>
            </a:r>
            <a:r>
              <a:rPr lang="en-US" sz="2400" baseline="30000" dirty="0"/>
              <a:t>st</a:t>
            </a:r>
            <a:r>
              <a:rPr lang="en-US" sz="2400" dirty="0"/>
              <a:t> offense conviction</a:t>
            </a:r>
          </a:p>
          <a:p>
            <a:pPr>
              <a:buFont typeface="Wingdings" panose="05000000000000000000" pitchFamily="2" charset="2"/>
              <a:buChar char="v"/>
            </a:pPr>
            <a:r>
              <a:rPr lang="en-US" sz="2400" dirty="0"/>
              <a:t> Felonies (</a:t>
            </a:r>
            <a:r>
              <a:rPr lang="en-US" sz="2400"/>
              <a:t>Non-Federal Charges)</a:t>
            </a:r>
            <a:endParaRPr lang="en-US" sz="2400" dirty="0"/>
          </a:p>
        </p:txBody>
      </p:sp>
    </p:spTree>
    <p:extLst>
      <p:ext uri="{BB962C8B-B14F-4D97-AF65-F5344CB8AC3E}">
        <p14:creationId xmlns:p14="http://schemas.microsoft.com/office/powerpoint/2010/main" val="3847131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1499" y="419759"/>
            <a:ext cx="8217393" cy="869543"/>
          </a:xfrm>
        </p:spPr>
        <p:txBody>
          <a:bodyPr/>
          <a:lstStyle/>
          <a:p>
            <a:r>
              <a:rPr lang="en-US" dirty="0">
                <a:solidFill>
                  <a:srgbClr val="7030A0"/>
                </a:solidFill>
              </a:rPr>
              <a:t>Important Definitions</a:t>
            </a:r>
          </a:p>
        </p:txBody>
      </p:sp>
      <p:sp>
        <p:nvSpPr>
          <p:cNvPr id="2" name="Content Placeholder 1"/>
          <p:cNvSpPr>
            <a:spLocks noGrp="1"/>
          </p:cNvSpPr>
          <p:nvPr>
            <p:ph idx="1"/>
          </p:nvPr>
        </p:nvSpPr>
        <p:spPr>
          <a:xfrm>
            <a:off x="381000" y="1289303"/>
            <a:ext cx="8407893" cy="3187448"/>
          </a:xfrm>
        </p:spPr>
        <p:txBody>
          <a:bodyPr>
            <a:normAutofit/>
          </a:bodyPr>
          <a:lstStyle/>
          <a:p>
            <a:pPr>
              <a:buFont typeface="Wingdings" panose="05000000000000000000" pitchFamily="2" charset="2"/>
              <a:buChar char="v"/>
            </a:pPr>
            <a:r>
              <a:rPr lang="en-US" dirty="0"/>
              <a:t>Arrest – the taking or keeping of a person in custody by legal authority, especially in response to a criminal charge</a:t>
            </a:r>
          </a:p>
          <a:p>
            <a:pPr>
              <a:buFont typeface="Wingdings" panose="05000000000000000000" pitchFamily="2" charset="2"/>
              <a:buChar char="v"/>
            </a:pPr>
            <a:r>
              <a:rPr lang="en-US" dirty="0"/>
              <a:t>Charge – a formal accusation of an offense as a preliminary step to prosecution</a:t>
            </a:r>
          </a:p>
          <a:p>
            <a:pPr>
              <a:buFont typeface="Wingdings" panose="05000000000000000000" pitchFamily="2" charset="2"/>
              <a:buChar char="v"/>
            </a:pPr>
            <a:r>
              <a:rPr lang="en-US" dirty="0"/>
              <a:t>Conviction – the judgment (by judge or jury) that a person is guilty of a crime; the state of having been proved guilty</a:t>
            </a:r>
          </a:p>
          <a:p>
            <a:pPr>
              <a:buFont typeface="Wingdings" panose="05000000000000000000" pitchFamily="2" charset="2"/>
              <a:buChar char="v"/>
            </a:pPr>
            <a:r>
              <a:rPr lang="en-US" dirty="0"/>
              <a:t>Misdemeanor – a crime that is less serious than a felony and is usually punishable by fine, penalty, forfeiture, or confinement (usually for a brief term) in a place other than a prison, such as a county jail</a:t>
            </a:r>
          </a:p>
          <a:p>
            <a:pPr>
              <a:buFont typeface="Wingdings" panose="05000000000000000000" pitchFamily="2" charset="2"/>
              <a:buChar char="v"/>
            </a:pPr>
            <a:r>
              <a:rPr lang="en-US" dirty="0"/>
              <a:t>Felony – a serious crime usually punishable by imprisonment for more than one year or death </a:t>
            </a:r>
          </a:p>
        </p:txBody>
      </p:sp>
    </p:spTree>
    <p:extLst>
      <p:ext uri="{BB962C8B-B14F-4D97-AF65-F5344CB8AC3E}">
        <p14:creationId xmlns:p14="http://schemas.microsoft.com/office/powerpoint/2010/main" val="280965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subTnLst>
                                    <p:set>
                                      <p:cBhvr override="childStyle">
                                        <p:cTn dur="1" fill="hold" display="0" masterRel="nextClick" afterEffect="1"/>
                                        <p:tgtEl>
                                          <p:spTgt spid="2">
                                            <p:txEl>
                                              <p:pRg st="0" end="0"/>
                                            </p:txEl>
                                          </p:spTgt>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subTnLst>
                                    <p:set>
                                      <p:cBhvr override="childStyle">
                                        <p:cTn dur="1" fill="hold" display="0" masterRel="nextClick" afterEffect="1"/>
                                        <p:tgtEl>
                                          <p:spTgt spid="2">
                                            <p:txEl>
                                              <p:pRg st="1" end="1"/>
                                            </p:txEl>
                                          </p:spTgt>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subTnLst>
                                    <p:set>
                                      <p:cBhvr override="childStyle">
                                        <p:cTn dur="1" fill="hold" display="0" masterRel="nextClick" afterEffect="1"/>
                                        <p:tgtEl>
                                          <p:spTgt spid="2">
                                            <p:txEl>
                                              <p:pRg st="2" end="2"/>
                                            </p:txEl>
                                          </p:spTgt>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subTnLst>
                                    <p:set>
                                      <p:cBhvr override="childStyle">
                                        <p:cTn dur="1" fill="hold" display="0" masterRel="nextClick" afterEffect="1"/>
                                        <p:tgtEl>
                                          <p:spTgt spid="2">
                                            <p:txEl>
                                              <p:pRg st="3" end="3"/>
                                            </p:txEl>
                                          </p:spTgt>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subTnLst>
                                    <p:set>
                                      <p:cBhvr override="childStyle">
                                        <p:cTn dur="1" fill="hold" display="0" masterRel="nextClick" afterEffect="1"/>
                                        <p:tgtEl>
                                          <p:spTgt spid="2">
                                            <p:txEl>
                                              <p:pRg st="4" end="4"/>
                                            </p:txEl>
                                          </p:spTgt>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33400" y="1352550"/>
            <a:ext cx="8305800" cy="3200399"/>
          </a:xfrm>
        </p:spPr>
        <p:txBody>
          <a:bodyPr>
            <a:normAutofit/>
          </a:bodyPr>
          <a:lstStyle/>
          <a:p>
            <a:pPr>
              <a:buFont typeface="Wingdings" panose="05000000000000000000" pitchFamily="2" charset="2"/>
              <a:buChar char="v"/>
            </a:pPr>
            <a:r>
              <a:rPr lang="en-US" sz="2400" dirty="0"/>
              <a:t>  A person can petition a court to expunge a misdemeanor offense(s) from his or her criminal record after twelve (12 months).</a:t>
            </a:r>
          </a:p>
          <a:p>
            <a:pPr>
              <a:buFont typeface="Wingdings" panose="05000000000000000000" pitchFamily="2" charset="2"/>
              <a:buChar char="v"/>
            </a:pPr>
            <a:endParaRPr lang="en-US" sz="2400" dirty="0"/>
          </a:p>
          <a:p>
            <a:pPr>
              <a:buFont typeface="Wingdings" panose="05000000000000000000" pitchFamily="2" charset="2"/>
              <a:buChar char="v"/>
            </a:pPr>
            <a:r>
              <a:rPr lang="en-US" sz="2400" dirty="0"/>
              <a:t>Upon dismissal of any charge, a person can immediate petition a court for expungement of that criminal record. </a:t>
            </a:r>
          </a:p>
          <a:p>
            <a:pPr marL="0" indent="0">
              <a:buNone/>
            </a:pPr>
            <a:r>
              <a:rPr lang="en-US" sz="1600" dirty="0"/>
              <a:t>								</a:t>
            </a:r>
            <a:r>
              <a:rPr lang="en-US" sz="1200" dirty="0"/>
              <a:t>Miss. Code Ann. § 99-19-71(4)</a:t>
            </a:r>
          </a:p>
          <a:p>
            <a:pPr>
              <a:buFont typeface="Wingdings" panose="05000000000000000000" pitchFamily="2" charset="2"/>
              <a:buChar char="v"/>
            </a:pPr>
            <a:endParaRPr lang="en-US" dirty="0"/>
          </a:p>
        </p:txBody>
      </p:sp>
      <p:sp>
        <p:nvSpPr>
          <p:cNvPr id="4" name="Title 1"/>
          <p:cNvSpPr txBox="1">
            <a:spLocks/>
          </p:cNvSpPr>
          <p:nvPr/>
        </p:nvSpPr>
        <p:spPr>
          <a:xfrm>
            <a:off x="0" y="238125"/>
            <a:ext cx="9144000" cy="914400"/>
          </a:xfrm>
          <a:prstGeom prst="rect">
            <a:avLst/>
          </a:prstGeom>
        </p:spPr>
        <p:txBody>
          <a:bodyPr vert="horz" lIns="91440" tIns="45720" rIns="91440" bIns="45720" rtlCol="0" anchor="t">
            <a:noAutofit/>
          </a:bodyPr>
          <a:lstStyle>
            <a:lvl1pPr algn="r" defTabSz="685800" rtl="0" eaLnBrk="1" latinLnBrk="0" hangingPunct="1">
              <a:lnSpc>
                <a:spcPct val="90000"/>
              </a:lnSpc>
              <a:spcBef>
                <a:spcPct val="0"/>
              </a:spcBef>
              <a:buNone/>
              <a:defRPr sz="3750" b="0" i="1" kern="1200" baseline="0">
                <a:solidFill>
                  <a:schemeClr val="accent1"/>
                </a:solidFill>
                <a:latin typeface="+mj-lt"/>
                <a:ea typeface="+mj-ea"/>
                <a:cs typeface="+mj-cs"/>
              </a:defRPr>
            </a:lvl1pPr>
          </a:lstStyle>
          <a:p>
            <a:pPr algn="ctr"/>
            <a:r>
              <a:rPr lang="en-US" sz="2800" dirty="0"/>
              <a:t>Arrests, Dismissals, No Bill, Remanded to file, etc./No conviction</a:t>
            </a:r>
          </a:p>
        </p:txBody>
      </p:sp>
    </p:spTree>
    <p:extLst>
      <p:ext uri="{BB962C8B-B14F-4D97-AF65-F5344CB8AC3E}">
        <p14:creationId xmlns:p14="http://schemas.microsoft.com/office/powerpoint/2010/main" val="3244468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 y="742950"/>
            <a:ext cx="9144000" cy="742950"/>
          </a:xfrm>
        </p:spPr>
        <p:txBody>
          <a:bodyPr>
            <a:normAutofit/>
          </a:bodyPr>
          <a:lstStyle/>
          <a:p>
            <a:pPr algn="ctr"/>
            <a:r>
              <a:rPr lang="en-US" dirty="0">
                <a:solidFill>
                  <a:srgbClr val="7030A0"/>
                </a:solidFill>
              </a:rPr>
              <a:t>First Offense Misdemeanors</a:t>
            </a:r>
          </a:p>
        </p:txBody>
      </p:sp>
      <p:sp>
        <p:nvSpPr>
          <p:cNvPr id="5" name="Rectangle 4"/>
          <p:cNvSpPr/>
          <p:nvPr/>
        </p:nvSpPr>
        <p:spPr>
          <a:xfrm>
            <a:off x="308610" y="1657350"/>
            <a:ext cx="8534400" cy="2354491"/>
          </a:xfrm>
          <a:prstGeom prst="rect">
            <a:avLst/>
          </a:prstGeom>
        </p:spPr>
        <p:txBody>
          <a:bodyPr wrap="square">
            <a:spAutoFit/>
          </a:bodyPr>
          <a:lstStyle/>
          <a:p>
            <a:pPr algn="just"/>
            <a:r>
              <a:rPr lang="en-US" sz="2400" dirty="0"/>
              <a:t>If you were convicted of a misdemeanor, </a:t>
            </a:r>
            <a:r>
              <a:rPr lang="en-US" sz="2400" b="1" i="1" u="sng" dirty="0"/>
              <a:t>other than a traffic violation</a:t>
            </a:r>
            <a:r>
              <a:rPr lang="en-US" sz="2400" dirty="0"/>
              <a:t>, and you are a </a:t>
            </a:r>
            <a:r>
              <a:rPr lang="en-US" sz="2400" b="1" i="1" u="sng" dirty="0"/>
              <a:t>first</a:t>
            </a:r>
            <a:r>
              <a:rPr lang="en-US" sz="2400" i="1" u="sng" dirty="0"/>
              <a:t> </a:t>
            </a:r>
            <a:r>
              <a:rPr lang="en-US" sz="2400" b="1" i="1" u="sng" dirty="0"/>
              <a:t>offender</a:t>
            </a:r>
            <a:r>
              <a:rPr lang="en-US" sz="2400" dirty="0"/>
              <a:t>, you may petition the justice, county, circuit, or municipal court in which the conviction was had to have your conviction expunged from all public records.</a:t>
            </a:r>
          </a:p>
          <a:p>
            <a:endParaRPr lang="en-US" dirty="0"/>
          </a:p>
          <a:p>
            <a:pPr algn="r"/>
            <a:r>
              <a:rPr lang="en-US" sz="900" dirty="0"/>
              <a:t>Miss. Code Ann. § 99-19-71(1)</a:t>
            </a:r>
          </a:p>
        </p:txBody>
      </p:sp>
    </p:spTree>
    <p:extLst>
      <p:ext uri="{BB962C8B-B14F-4D97-AF65-F5344CB8AC3E}">
        <p14:creationId xmlns:p14="http://schemas.microsoft.com/office/powerpoint/2010/main" val="1878326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047369" y="361950"/>
            <a:ext cx="7290054" cy="1066800"/>
          </a:xfrm>
        </p:spPr>
        <p:txBody>
          <a:bodyPr>
            <a:normAutofit/>
          </a:bodyPr>
          <a:lstStyle/>
          <a:p>
            <a:pPr algn="ctr"/>
            <a:r>
              <a:rPr lang="en-US" dirty="0"/>
              <a:t>Multiple Misdemeanor Offenses</a:t>
            </a:r>
          </a:p>
        </p:txBody>
      </p:sp>
      <p:sp>
        <p:nvSpPr>
          <p:cNvPr id="6" name="Rectangle 5"/>
          <p:cNvSpPr/>
          <p:nvPr/>
        </p:nvSpPr>
        <p:spPr>
          <a:xfrm>
            <a:off x="768096" y="1215390"/>
            <a:ext cx="7848600" cy="3308598"/>
          </a:xfrm>
          <a:prstGeom prst="rect">
            <a:avLst/>
          </a:prstGeom>
        </p:spPr>
        <p:txBody>
          <a:bodyPr wrap="square">
            <a:spAutoFit/>
          </a:bodyPr>
          <a:lstStyle/>
          <a:p>
            <a:pPr lvl="1"/>
            <a:r>
              <a:rPr lang="en-US" sz="2000" dirty="0"/>
              <a:t>The court, in its discretion, may order the record of conviction of a person of any or all misdemeanors in that court expunged upon:</a:t>
            </a:r>
          </a:p>
          <a:p>
            <a:pPr lvl="1"/>
            <a:endParaRPr lang="en-US" sz="2000" dirty="0"/>
          </a:p>
          <a:p>
            <a:pPr marL="1200150" lvl="2" indent="-285750">
              <a:buFont typeface="Wingdings" panose="05000000000000000000" pitchFamily="2" charset="2"/>
              <a:buChar char="v"/>
            </a:pPr>
            <a:r>
              <a:rPr lang="en-US" sz="2000" dirty="0"/>
              <a:t>notice to the municipal prosecuting attorney about your intention to file a petition for expungement</a:t>
            </a:r>
          </a:p>
          <a:p>
            <a:pPr marL="1200150" lvl="2" indent="-285750">
              <a:buFont typeface="Wingdings" panose="05000000000000000000" pitchFamily="2" charset="2"/>
              <a:buChar char="v"/>
            </a:pPr>
            <a:r>
              <a:rPr lang="en-US" sz="2000" dirty="0"/>
              <a:t>a showing in open court of rehabilitation</a:t>
            </a:r>
          </a:p>
          <a:p>
            <a:pPr marL="1200150" lvl="2" indent="-285750">
              <a:buFont typeface="Wingdings" panose="05000000000000000000" pitchFamily="2" charset="2"/>
              <a:buChar char="v"/>
            </a:pPr>
            <a:r>
              <a:rPr lang="en-US" sz="2000" dirty="0"/>
              <a:t>good conduct for (2) years since the last conviction in any court </a:t>
            </a:r>
          </a:p>
          <a:p>
            <a:pPr marL="1257300" lvl="2" indent="-342900">
              <a:buFont typeface="Wingdings" panose="05000000000000000000" pitchFamily="2" charset="2"/>
              <a:buChar char="v"/>
            </a:pPr>
            <a:r>
              <a:rPr lang="en-US" sz="2000" dirty="0"/>
              <a:t> the best interest of society would be served</a:t>
            </a:r>
          </a:p>
          <a:p>
            <a:endParaRPr lang="en-US" sz="2000" dirty="0"/>
          </a:p>
          <a:p>
            <a:pPr algn="r"/>
            <a:r>
              <a:rPr lang="en-US" sz="900" dirty="0"/>
              <a:t>Miss. Code Ann. § 21-23-7 </a:t>
            </a:r>
          </a:p>
        </p:txBody>
      </p:sp>
    </p:spTree>
    <p:extLst>
      <p:ext uri="{BB962C8B-B14F-4D97-AF65-F5344CB8AC3E}">
        <p14:creationId xmlns:p14="http://schemas.microsoft.com/office/powerpoint/2010/main" val="2299267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419759"/>
            <a:ext cx="8330890" cy="704191"/>
          </a:xfrm>
        </p:spPr>
        <p:txBody>
          <a:bodyPr>
            <a:normAutofit/>
          </a:bodyPr>
          <a:lstStyle/>
          <a:p>
            <a:pPr algn="ctr"/>
            <a:r>
              <a:rPr lang="en-US" dirty="0">
                <a:solidFill>
                  <a:srgbClr val="7030A0"/>
                </a:solidFill>
              </a:rPr>
              <a:t>DUI Expungement</a:t>
            </a:r>
          </a:p>
        </p:txBody>
      </p:sp>
      <p:sp>
        <p:nvSpPr>
          <p:cNvPr id="5" name="Rectangle 4"/>
          <p:cNvSpPr/>
          <p:nvPr/>
        </p:nvSpPr>
        <p:spPr>
          <a:xfrm>
            <a:off x="304800" y="1154430"/>
            <a:ext cx="8597590" cy="3924151"/>
          </a:xfrm>
          <a:prstGeom prst="rect">
            <a:avLst/>
          </a:prstGeom>
        </p:spPr>
        <p:txBody>
          <a:bodyPr wrap="square">
            <a:spAutoFit/>
          </a:bodyPr>
          <a:lstStyle/>
          <a:p>
            <a:pPr lvl="0"/>
            <a:r>
              <a:rPr lang="en-US" sz="1600" dirty="0"/>
              <a:t>Any person convicted of a first offense of driving under the influence and who was not the holder of a commercial driver's license or a commercial learning permit may petition the circuit court of the county in which the conviction was had for an order to expunge the record of the conviction at least five (5) years after successful completion of all terms and conditions of the sentence imposed for the conviction. Expunction under this subsection will only be available to a person:</a:t>
            </a:r>
          </a:p>
          <a:p>
            <a:pPr lvl="0"/>
            <a:endParaRPr lang="en-US" sz="1600" dirty="0"/>
          </a:p>
          <a:p>
            <a:pPr marL="285750" indent="-285750">
              <a:buFont typeface="Wingdings" panose="05000000000000000000" pitchFamily="2" charset="2"/>
              <a:buChar char="v"/>
            </a:pPr>
            <a:r>
              <a:rPr lang="en-US" sz="1600" dirty="0"/>
              <a:t>(</a:t>
            </a:r>
            <a:r>
              <a:rPr lang="en-US" sz="1600" dirty="0" err="1"/>
              <a:t>i</a:t>
            </a:r>
            <a:r>
              <a:rPr lang="en-US" sz="1600" dirty="0"/>
              <a:t>) Who has successfully completed all terms and conditions of the sentence imposed for the conviction;</a:t>
            </a:r>
          </a:p>
          <a:p>
            <a:pPr marL="285750" indent="-285750">
              <a:buFont typeface="Wingdings" panose="05000000000000000000" pitchFamily="2" charset="2"/>
              <a:buChar char="v"/>
            </a:pPr>
            <a:r>
              <a:rPr lang="en-US" sz="1600" dirty="0"/>
              <a:t>(ii) Who did not refuse to submit to a test of his blood or breath;</a:t>
            </a:r>
          </a:p>
          <a:p>
            <a:pPr marL="285750" indent="-285750">
              <a:buFont typeface="Wingdings" panose="05000000000000000000" pitchFamily="2" charset="2"/>
              <a:buChar char="v"/>
            </a:pPr>
            <a:r>
              <a:rPr lang="en-US" sz="1600" dirty="0"/>
              <a:t>(iii) Whose blood alcohol concentration tested below sixteen one-hundredths percent (.16%) if test results are available;</a:t>
            </a:r>
          </a:p>
          <a:p>
            <a:pPr marL="285750" indent="-285750">
              <a:buFont typeface="Wingdings" panose="05000000000000000000" pitchFamily="2" charset="2"/>
              <a:buChar char="v"/>
            </a:pPr>
            <a:r>
              <a:rPr lang="en-US" sz="1600" dirty="0"/>
              <a:t>(iv) Who has not been convicted of and does not have pending any other offense of driving under the influence; and</a:t>
            </a:r>
          </a:p>
          <a:p>
            <a:pPr marL="285750" indent="-285750">
              <a:buFont typeface="Wingdings" panose="05000000000000000000" pitchFamily="2" charset="2"/>
              <a:buChar char="v"/>
            </a:pPr>
            <a:r>
              <a:rPr lang="en-US" sz="1600" dirty="0"/>
              <a:t>(v) Who has provided the court with justification as to why the conviction should be expunged.</a:t>
            </a:r>
          </a:p>
          <a:p>
            <a:endParaRPr lang="en-US" sz="1600" dirty="0"/>
          </a:p>
          <a:p>
            <a:pPr algn="r"/>
            <a:r>
              <a:rPr lang="en-US" sz="900" dirty="0"/>
              <a:t>Miss. Code Ann. § 63-11-30(13)(a)</a:t>
            </a:r>
          </a:p>
        </p:txBody>
      </p:sp>
    </p:spTree>
    <p:extLst>
      <p:ext uri="{BB962C8B-B14F-4D97-AF65-F5344CB8AC3E}">
        <p14:creationId xmlns:p14="http://schemas.microsoft.com/office/powerpoint/2010/main" val="684658908"/>
      </p:ext>
    </p:extLst>
  </p:cSld>
  <p:clrMapOvr>
    <a:masterClrMapping/>
  </p:clrMapOvr>
</p:sld>
</file>

<file path=ppt/theme/theme1.xml><?xml version="1.0" encoding="utf-8"?>
<a:theme xmlns:a="http://schemas.openxmlformats.org/drawingml/2006/main" name="Headlines">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Headlines">
      <a:majorFont>
        <a:latin typeface="Century Schoolbook" panose="02040604050505020304"/>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12434FFF-CE4A-40FC-99FF-CA1400F2E6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2392</Words>
  <Application>Microsoft Office PowerPoint</Application>
  <PresentationFormat>On-screen Show (16:9)</PresentationFormat>
  <Paragraphs>209</Paragraphs>
  <Slides>18</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Century Schoolbook</vt:lpstr>
      <vt:lpstr>Corbel</vt:lpstr>
      <vt:lpstr>Iskoola Pota</vt:lpstr>
      <vt:lpstr>Tw Cen MT</vt:lpstr>
      <vt:lpstr>Wingdings</vt:lpstr>
      <vt:lpstr>Headlines</vt:lpstr>
      <vt:lpstr>Know your Rights: Expungement workshop</vt:lpstr>
      <vt:lpstr>WHAT IS AN EXPUNGEMENT?</vt:lpstr>
      <vt:lpstr>What does “restore you to your Previous legal Status” Mean?</vt:lpstr>
      <vt:lpstr>What can be expunged in the state of Mississippi?</vt:lpstr>
      <vt:lpstr>Important Definitions</vt:lpstr>
      <vt:lpstr>PowerPoint Presentation</vt:lpstr>
      <vt:lpstr>First Offense Misdemeanors</vt:lpstr>
      <vt:lpstr>Multiple Misdemeanor Offenses</vt:lpstr>
      <vt:lpstr>DUI Expungement</vt:lpstr>
      <vt:lpstr>Adult Felony Expungements</vt:lpstr>
      <vt:lpstr>Crimes of Violence:</vt:lpstr>
      <vt:lpstr>Adult Felony Expungements, cont.</vt:lpstr>
      <vt:lpstr>PowerPoint Presentation</vt:lpstr>
      <vt:lpstr>The Process</vt:lpstr>
      <vt:lpstr>PowerPoint Presentation</vt:lpstr>
      <vt:lpstr>Know your Rights: Police Interactions</vt:lpstr>
      <vt:lpstr>PowerPoint Presentation</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2015-04-22T20:26:11Z</dcterms:created>
  <dcterms:modified xsi:type="dcterms:W3CDTF">2021-06-01T20:13:23Z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